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CenturyGothic-bold.fntdata"/><Relationship Id="rId10" Type="http://schemas.openxmlformats.org/officeDocument/2006/relationships/slide" Target="slides/slide6.xml"/><Relationship Id="rId54" Type="http://schemas.openxmlformats.org/officeDocument/2006/relationships/font" Target="fonts/CenturyGothic-regular.fntdata"/><Relationship Id="rId13" Type="http://schemas.openxmlformats.org/officeDocument/2006/relationships/slide" Target="slides/slide9.xml"/><Relationship Id="rId57" Type="http://schemas.openxmlformats.org/officeDocument/2006/relationships/font" Target="fonts/CenturyGothic-boldItalic.fntdata"/><Relationship Id="rId12" Type="http://schemas.openxmlformats.org/officeDocument/2006/relationships/slide" Target="slides/slide8.xml"/><Relationship Id="rId56"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f4a2baf9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6f4a2baf9a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goal here is to see how simple RC </a:t>
            </a:r>
            <a:r>
              <a:rPr lang="en-US"/>
              <a:t>circuit</a:t>
            </a:r>
            <a:r>
              <a:rPr lang="en-US"/>
              <a:t> is behaving</a:t>
            </a:r>
            <a:endParaRPr/>
          </a:p>
        </p:txBody>
      </p:sp>
      <p:sp>
        <p:nvSpPr>
          <p:cNvPr id="223" name="Google Shape;223;g6f4a2baf9a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54" name="Google Shape;25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8" name="Google Shape;27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79" name="Google Shape;27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7e45346f8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7e45346f8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create an I-V curve for this model</a:t>
            </a:r>
            <a:endParaRPr/>
          </a:p>
          <a:p>
            <a:pPr indent="0" lvl="0" marL="0" rtl="0" algn="l">
              <a:spcBef>
                <a:spcPts val="0"/>
              </a:spcBef>
              <a:spcAft>
                <a:spcPts val="0"/>
              </a:spcAft>
              <a:buNone/>
            </a:pPr>
            <a:r>
              <a:t/>
            </a:r>
            <a:endParaRPr/>
          </a:p>
        </p:txBody>
      </p:sp>
      <p:sp>
        <p:nvSpPr>
          <p:cNvPr id="304" name="Google Shape;304;g7e45346f8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e45346f8c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7e45346f8c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Exercise: </a:t>
            </a:r>
            <a:endParaRPr/>
          </a:p>
          <a:p>
            <a:pPr indent="0" lvl="0" marL="0" rtl="0" algn="l">
              <a:spcBef>
                <a:spcPts val="0"/>
              </a:spcBef>
              <a:spcAft>
                <a:spcPts val="0"/>
              </a:spcAft>
              <a:buClr>
                <a:schemeClr val="dk1"/>
              </a:buClr>
              <a:buFont typeface="Arial"/>
              <a:buNone/>
            </a:pPr>
            <a:r>
              <a:rPr lang="en-US"/>
              <a:t>create an I-V curve for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look on the polinomial fit and see the input resistance we found in P[0].</a:t>
            </a:r>
            <a:endParaRPr/>
          </a:p>
        </p:txBody>
      </p:sp>
      <p:sp>
        <p:nvSpPr>
          <p:cNvPr id="311" name="Google Shape;311;g7e45346f8c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e48a09d5a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7e48a09d5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reversal </a:t>
            </a:r>
            <a:r>
              <a:rPr lang="en-US"/>
              <a:t>potential</a:t>
            </a:r>
            <a:endParaRPr/>
          </a:p>
          <a:p>
            <a:pPr indent="0" lvl="0" marL="0" rtl="0" algn="l">
              <a:spcBef>
                <a:spcPts val="0"/>
              </a:spcBef>
              <a:spcAft>
                <a:spcPts val="0"/>
              </a:spcAft>
              <a:buNone/>
            </a:pPr>
            <a:r>
              <a:rPr lang="en-US"/>
              <a:t>Exercise:  </a:t>
            </a:r>
            <a:r>
              <a:rPr lang="en-US"/>
              <a:t>what will happen if the e_pas was 0? repeat with e_pas = 0 and v_init = 0 (mV)</a:t>
            </a:r>
            <a:endParaRPr/>
          </a:p>
        </p:txBody>
      </p:sp>
      <p:sp>
        <p:nvSpPr>
          <p:cNvPr id="321" name="Google Shape;321;g7e48a09d5a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Inject different currents and check what is the IF curve: http://www.jneurosci.org/content/jneuro/23/37/11628/F1.large.jpg</a:t>
            </a:r>
            <a:endParaRPr/>
          </a:p>
        </p:txBody>
      </p:sp>
      <p:sp>
        <p:nvSpPr>
          <p:cNvPr id="331" name="Google Shape;33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8" name="Google Shape;3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5" name="Google Shape;39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 name="Shape 402"/>
        <p:cNvGrpSpPr/>
        <p:nvPr/>
      </p:nvGrpSpPr>
      <p:grpSpPr>
        <a:xfrm>
          <a:off x="0" y="0"/>
          <a:ext cx="0" cy="0"/>
          <a:chOff x="0" y="0"/>
          <a:chExt cx="0" cy="0"/>
        </a:xfrm>
      </p:grpSpPr>
      <p:sp>
        <p:nvSpPr>
          <p:cNvPr id="403" name="Google Shape;403;g7e45346f8c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g7e45346f8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 name="Google Shape;15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7e45346f8c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g7e45346f8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7e45346f8c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the </a:t>
            </a:r>
            <a:r>
              <a:rPr lang="en-US"/>
              <a:t>difference</a:t>
            </a:r>
            <a:r>
              <a:rPr lang="en-US"/>
              <a:t> is that there is a </a:t>
            </a:r>
            <a:r>
              <a:rPr lang="en-US"/>
              <a:t>capacitance sink in the soma that make the cable non-even, and will affect the forward vs backward propagation</a:t>
            </a:r>
            <a:endParaRPr/>
          </a:p>
        </p:txBody>
      </p:sp>
      <p:sp>
        <p:nvSpPr>
          <p:cNvPr id="427" name="Google Shape;427;g7e45346f8c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current </a:t>
            </a:r>
            <a:r>
              <a:rPr lang="en-US"/>
              <a:t>prefer</a:t>
            </a:r>
            <a:r>
              <a:rPr lang="en-US"/>
              <a:t> to go to the soma, where we have a capacitance sink (low resistance)</a:t>
            </a:r>
            <a:endParaRPr/>
          </a:p>
        </p:txBody>
      </p:sp>
      <p:sp>
        <p:nvSpPr>
          <p:cNvPr id="451" name="Google Shape;451;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7e45346f8c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order for the model to not </a:t>
            </a:r>
            <a:r>
              <a:rPr lang="en-US"/>
              <a:t>include</a:t>
            </a:r>
            <a:r>
              <a:rPr lang="en-US"/>
              <a:t> the synapse reset the simulation, or change the net_con_weight to 0.</a:t>
            </a:r>
            <a:endParaRPr/>
          </a:p>
          <a:p>
            <a:pPr indent="0" lvl="0" marL="0" rtl="0" algn="l">
              <a:spcBef>
                <a:spcPts val="0"/>
              </a:spcBef>
              <a:spcAft>
                <a:spcPts val="0"/>
              </a:spcAft>
              <a:buNone/>
            </a:pPr>
            <a:r>
              <a:rPr lang="en-US"/>
              <a:t>in this case we have “semi” removed the </a:t>
            </a:r>
            <a:r>
              <a:rPr lang="en-US"/>
              <a:t>capacitance</a:t>
            </a:r>
            <a:r>
              <a:rPr lang="en-US"/>
              <a:t> sink (</a:t>
            </a:r>
            <a:r>
              <a:rPr lang="en-US"/>
              <a:t>steady</a:t>
            </a:r>
            <a:r>
              <a:rPr lang="en-US"/>
              <a:t> state injection),</a:t>
            </a:r>
            <a:endParaRPr/>
          </a:p>
          <a:p>
            <a:pPr indent="0" lvl="0" marL="0" rtl="0" algn="l">
              <a:spcBef>
                <a:spcPts val="0"/>
              </a:spcBef>
              <a:spcAft>
                <a:spcPts val="0"/>
              </a:spcAft>
              <a:buNone/>
            </a:pPr>
            <a:r>
              <a:rPr lang="en-US"/>
              <a:t>so the attenuation is closer to the non changing cable</a:t>
            </a:r>
            <a:endParaRPr/>
          </a:p>
        </p:txBody>
      </p:sp>
      <p:sp>
        <p:nvSpPr>
          <p:cNvPr id="459" name="Google Shape;459;g7e45346f8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current to the other end of the cable to location 1 of dend and plot the voltage in different location on the dendrite and soma</a:t>
            </a:r>
            <a:endParaRPr/>
          </a:p>
        </p:txBody>
      </p:sp>
      <p:sp>
        <p:nvSpPr>
          <p:cNvPr id="480" name="Google Shape;480;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7" name="Google Shape;4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e45346f8c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g7e45346f8c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in the soma the input resistance will be lower, so less voltage in te injection position.</a:t>
            </a:r>
            <a:endParaRPr/>
          </a:p>
          <a:p>
            <a:pPr indent="-317500" lvl="0" marL="457200" rtl="0" algn="l">
              <a:spcBef>
                <a:spcPts val="0"/>
              </a:spcBef>
              <a:spcAft>
                <a:spcPts val="0"/>
              </a:spcAft>
              <a:buSzPts val="1400"/>
              <a:buAutoNum type="arabicPeriod"/>
            </a:pPr>
            <a:r>
              <a:rPr lang="en-US"/>
              <a:t>there is no </a:t>
            </a:r>
            <a:r>
              <a:rPr lang="en-US"/>
              <a:t>capacitance</a:t>
            </a:r>
            <a:r>
              <a:rPr lang="en-US"/>
              <a:t> sink in the end, so the voltage is in no rush to go throw the cable.</a:t>
            </a:r>
            <a:endParaRPr/>
          </a:p>
        </p:txBody>
      </p:sp>
      <p:sp>
        <p:nvSpPr>
          <p:cNvPr id="517" name="Google Shape;517;g7e45346f8c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7e45346f8c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5" name="Google Shape;535;g7e45346f8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0" name="Google Shape;54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e45346f8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7e45346f8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7e45346f8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0" name="Google Shape;58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4" name="Google Shape;594;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Repeat the experiment, but replace the constant inhibition with 20 synapses that fire at 20 hz risetime 0.2 decaytime 2.4 find the right conductance </a:t>
            </a:r>
            <a:endParaRPr/>
          </a:p>
        </p:txBody>
      </p:sp>
      <p:sp>
        <p:nvSpPr>
          <p:cNvPr id="617" name="Google Shape;61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8" name="Shape 638"/>
        <p:cNvGrpSpPr/>
        <p:nvPr/>
      </p:nvGrpSpPr>
      <p:grpSpPr>
        <a:xfrm>
          <a:off x="0" y="0"/>
          <a:ext cx="0" cy="0"/>
          <a:chOff x="0" y="0"/>
          <a:chExt cx="0" cy="0"/>
        </a:xfrm>
      </p:grpSpPr>
      <p:sp>
        <p:nvSpPr>
          <p:cNvPr id="639" name="Google Shape;63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Add a synapse to a random location on the neuron (use the GUI) and check what is the epsp that is creates.</a:t>
            </a:r>
            <a:endParaRPr/>
          </a:p>
          <a:p>
            <a:pPr indent="0" lvl="0" marL="0" rtl="0" algn="l">
              <a:spcBef>
                <a:spcPts val="0"/>
              </a:spcBef>
              <a:spcAft>
                <a:spcPts val="0"/>
              </a:spcAft>
              <a:buNone/>
            </a:pPr>
            <a:r>
              <a:rPr lang="en-US"/>
              <a:t>Add more synapses to a random locations on the neuron (use the GUI) and check how many synapses are needed to make the neuron fire a spike</a:t>
            </a:r>
            <a:endParaRPr/>
          </a:p>
          <a:p>
            <a:pPr indent="0" lvl="0" marL="0" rtl="0" algn="l">
              <a:spcBef>
                <a:spcPts val="0"/>
              </a:spcBef>
              <a:spcAft>
                <a:spcPts val="0"/>
              </a:spcAft>
              <a:buNone/>
            </a:pPr>
            <a:r>
              <a:t/>
            </a:r>
            <a:endParaRPr/>
          </a:p>
        </p:txBody>
      </p:sp>
      <p:sp>
        <p:nvSpPr>
          <p:cNvPr id="690" name="Google Shape;69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e48a09d5a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7e48a09d5a_4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g7e48a09d5a_4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8" name="Google Shape;7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g7e45346f8c_0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22" name="Google Shape;722;g7e45346f8c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7e45346f8c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36" name="Google Shape;736;g7e45346f8c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g7e45346f8c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6" name="Google Shape;746;g7e45346f8c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7e45346f8c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function in next slide</a:t>
            </a:r>
            <a:endParaRPr/>
          </a:p>
        </p:txBody>
      </p:sp>
      <p:sp>
        <p:nvSpPr>
          <p:cNvPr id="758" name="Google Shape;758;g7e45346f8c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7e45346f8c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0" name="Google Shape;770;g7e45346f8c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7e45346f8c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7e45346f8c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7e45346f8c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g7e45346f8c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7e45346f8c_0_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far can we start the fitting in order to converge?</a:t>
            </a:r>
            <a:endParaRPr/>
          </a:p>
        </p:txBody>
      </p:sp>
      <p:sp>
        <p:nvSpPr>
          <p:cNvPr id="797" name="Google Shape;797;g7e45346f8c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6" name="Google Shape;80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 name="Google Shape;1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e45346f8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7e45346f8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f4a2baf9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g6f4a2baf9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f4a2baf9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6f4a2baf9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19" name="Google Shape;19;p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9" name="Shape 79"/>
        <p:cNvGrpSpPr/>
        <p:nvPr/>
      </p:nvGrpSpPr>
      <p:grpSpPr>
        <a:xfrm>
          <a:off x="0" y="0"/>
          <a:ext cx="0" cy="0"/>
          <a:chOff x="0" y="0"/>
          <a:chExt cx="0" cy="0"/>
        </a:xfrm>
      </p:grpSpPr>
      <p:sp>
        <p:nvSpPr>
          <p:cNvPr id="80" name="Google Shape;80;p11"/>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p:nvPr>
            <p:ph idx="2" type="pic"/>
          </p:nvPr>
        </p:nvSpPr>
        <p:spPr>
          <a:xfrm>
            <a:off x="2589212" y="634965"/>
            <a:ext cx="8915400" cy="3854970"/>
          </a:xfrm>
          <a:prstGeom prst="rect">
            <a:avLst/>
          </a:prstGeom>
          <a:noFill/>
          <a:ln>
            <a:noFill/>
          </a:ln>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82" name="Google Shape;82;p11"/>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83" name="Google Shape;83;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7" name="Shape 87"/>
        <p:cNvGrpSpPr/>
        <p:nvPr/>
      </p:nvGrpSpPr>
      <p:grpSpPr>
        <a:xfrm>
          <a:off x="0" y="0"/>
          <a:ext cx="0" cy="0"/>
          <a:chOff x="0" y="0"/>
          <a:chExt cx="0" cy="0"/>
        </a:xfrm>
      </p:grpSpPr>
      <p:sp>
        <p:nvSpPr>
          <p:cNvPr id="88" name="Google Shape;88;p12"/>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0" name="Google Shape;90;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4" name="Shape 94"/>
        <p:cNvGrpSpPr/>
        <p:nvPr/>
      </p:nvGrpSpPr>
      <p:grpSpPr>
        <a:xfrm>
          <a:off x="0" y="0"/>
          <a:ext cx="0" cy="0"/>
          <a:chOff x="0" y="0"/>
          <a:chExt cx="0" cy="0"/>
        </a:xfrm>
      </p:grpSpPr>
      <p:sp>
        <p:nvSpPr>
          <p:cNvPr id="95" name="Google Shape;95;p13"/>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7" name="Google Shape;97;p13"/>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8" name="Google Shape;98;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3"/>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03" name="Google Shape;103;p13"/>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4" name="Shape 104"/>
        <p:cNvGrpSpPr/>
        <p:nvPr/>
      </p:nvGrpSpPr>
      <p:grpSpPr>
        <a:xfrm>
          <a:off x="0" y="0"/>
          <a:ext cx="0" cy="0"/>
          <a:chOff x="0" y="0"/>
          <a:chExt cx="0" cy="0"/>
        </a:xfrm>
      </p:grpSpPr>
      <p:sp>
        <p:nvSpPr>
          <p:cNvPr id="105" name="Google Shape;105;p1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07" name="Google Shape;107;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1" name="Shape 111"/>
        <p:cNvGrpSpPr/>
        <p:nvPr/>
      </p:nvGrpSpPr>
      <p:grpSpPr>
        <a:xfrm>
          <a:off x="0" y="0"/>
          <a:ext cx="0" cy="0"/>
          <a:chOff x="0" y="0"/>
          <a:chExt cx="0" cy="0"/>
        </a:xfrm>
      </p:grpSpPr>
      <p:sp>
        <p:nvSpPr>
          <p:cNvPr id="112" name="Google Shape;112;p15"/>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1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5" name="Google Shape;115;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5"/>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15"/>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1" name="Shape 121"/>
        <p:cNvGrpSpPr/>
        <p:nvPr/>
      </p:nvGrpSpPr>
      <p:grpSpPr>
        <a:xfrm>
          <a:off x="0" y="0"/>
          <a:ext cx="0" cy="0"/>
          <a:chOff x="0" y="0"/>
          <a:chExt cx="0" cy="0"/>
        </a:xfrm>
      </p:grpSpPr>
      <p:sp>
        <p:nvSpPr>
          <p:cNvPr id="122" name="Google Shape;122;p16"/>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16"/>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5" name="Google Shape;125;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9" name="Shape 129"/>
        <p:cNvGrpSpPr/>
        <p:nvPr/>
      </p:nvGrpSpPr>
      <p:grpSpPr>
        <a:xfrm>
          <a:off x="0" y="0"/>
          <a:ext cx="0" cy="0"/>
          <a:chOff x="0" y="0"/>
          <a:chExt cx="0" cy="0"/>
        </a:xfrm>
      </p:grpSpPr>
      <p:sp>
        <p:nvSpPr>
          <p:cNvPr id="130" name="Google Shape;130;p1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18"/>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9" name="Google Shape;139;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6" name="Google Shape;26;p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p:nvPr/>
        </p:nvSpPr>
        <p:spPr>
          <a:xfrm flipH="1" rot="10800000">
            <a:off x="0" y="550703"/>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2" type="sldNum"/>
          </p:nvPr>
        </p:nvSpPr>
        <p:spPr>
          <a:xfrm>
            <a:off x="536001" y="62411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0" name="Shape 30"/>
        <p:cNvGrpSpPr/>
        <p:nvPr/>
      </p:nvGrpSpPr>
      <p:grpSpPr>
        <a:xfrm>
          <a:off x="0" y="0"/>
          <a:ext cx="0" cy="0"/>
          <a:chOff x="0" y="0"/>
          <a:chExt cx="0" cy="0"/>
        </a:xfrm>
      </p:grpSpPr>
      <p:sp>
        <p:nvSpPr>
          <p:cNvPr id="31" name="Google Shape;31;p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3" name="Google Shape;33;p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38" name="Google Shape;38;p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5" name="Google Shape;45;p6"/>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6" name="Google Shape;46;p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3" name="Google Shape;53;p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4" name="Google Shape;54;p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5" name="Google Shape;55;p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6" name="Google Shape;56;p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4" name="Google Shape;74;p10"/>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75" name="Google Shape;75;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85000">
              <a:srgbClr val="FFFFFF"/>
            </a:gs>
            <a:gs pos="100000">
              <a:srgbClr val="C4DCE3"/>
            </a:gs>
          </a:gsLst>
          <a:lin ang="5400000" scaled="0"/>
        </a:gradFill>
      </p:bgPr>
    </p:bg>
    <p:spTree>
      <p:nvGrpSpPr>
        <p:cNvPr id="9" name="Shape 9"/>
        <p:cNvGrpSpPr/>
        <p:nvPr/>
      </p:nvGrpSpPr>
      <p:grpSpPr>
        <a:xfrm>
          <a:off x="0" y="0"/>
          <a:ext cx="0" cy="0"/>
          <a:chOff x="0" y="0"/>
          <a:chExt cx="0" cy="0"/>
        </a:xfrm>
      </p:grpSpPr>
      <p:sp>
        <p:nvSpPr>
          <p:cNvPr id="10" name="Google Shape;10;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168DBA"/>
              </a:buClr>
              <a:buSzPts val="3600"/>
              <a:buFont typeface="Century Gothic"/>
              <a:buNone/>
              <a:defRPr b="0" i="0" sz="3600" u="none" cap="none" strike="noStrike">
                <a:solidFill>
                  <a:srgbClr val="168DB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mailto:oren.amsalem1@mail.huji.ac.il" TargetMode="External"/><Relationship Id="rId5" Type="http://schemas.openxmlformats.org/officeDocument/2006/relationships/hyperlink" Target="mailto:yoni.leibner@mail.huji.ac.il" TargetMode="External"/><Relationship Id="rId6" Type="http://schemas.openxmlformats.org/officeDocument/2006/relationships/hyperlink" Target="https://github.com/orena1/NEURON_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png"/><Relationship Id="rId5"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5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oo.gl/pke4hk" TargetMode="External"/><Relationship Id="rId4" Type="http://schemas.openxmlformats.org/officeDocument/2006/relationships/hyperlink" Target="http://www.scholarpedia.org/article/Neuron_simulation_environme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2.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5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52.png"/><Relationship Id="rId5"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scholarpedia.org/article/Neuron_simulation_environment" TargetMode="Externa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3.png"/><Relationship Id="rId5" Type="http://schemas.openxmlformats.org/officeDocument/2006/relationships/image" Target="../media/image5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 Id="rId4" Type="http://schemas.openxmlformats.org/officeDocument/2006/relationships/image" Target="../media/image30.png"/><Relationship Id="rId5" Type="http://schemas.openxmlformats.org/officeDocument/2006/relationships/image" Target="../media/image46.png"/><Relationship Id="rId6"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9.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9.png"/><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5.png"/><Relationship Id="rId4" Type="http://schemas.openxmlformats.org/officeDocument/2006/relationships/image" Target="../media/image2.png"/><Relationship Id="rId5"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4.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3">
            <a:alphaModFix amt="18000"/>
          </a:blip>
          <a:srcRect b="0" l="0" r="0" t="0"/>
          <a:stretch/>
        </p:blipFill>
        <p:spPr>
          <a:xfrm>
            <a:off x="-1037819" y="-2749897"/>
            <a:ext cx="15023141" cy="14039483"/>
          </a:xfrm>
          <a:prstGeom prst="rect">
            <a:avLst/>
          </a:prstGeom>
          <a:noFill/>
          <a:ln>
            <a:noFill/>
          </a:ln>
        </p:spPr>
      </p:pic>
      <p:sp>
        <p:nvSpPr>
          <p:cNvPr id="148" name="Google Shape;148;p19"/>
          <p:cNvSpPr txBox="1"/>
          <p:nvPr/>
        </p:nvSpPr>
        <p:spPr>
          <a:xfrm>
            <a:off x="252625" y="6018673"/>
            <a:ext cx="3555900" cy="6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149" name="Google Shape;149;p19"/>
          <p:cNvSpPr txBox="1"/>
          <p:nvPr>
            <p:ph type="ctrTitle"/>
          </p:nvPr>
        </p:nvSpPr>
        <p:spPr>
          <a:xfrm>
            <a:off x="1017832" y="1378483"/>
            <a:ext cx="10363200" cy="187038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168DBA"/>
              </a:buClr>
              <a:buSzPts val="5400"/>
              <a:buFont typeface="Century Gothic"/>
              <a:buNone/>
            </a:pPr>
            <a:r>
              <a:rPr lang="en-US"/>
              <a:t>Using NEURON to model cells </a:t>
            </a:r>
            <a:br>
              <a:rPr lang="en-US"/>
            </a:br>
            <a:r>
              <a:rPr lang="en-US"/>
              <a:t>Tutorial </a:t>
            </a:r>
            <a:endParaRPr/>
          </a:p>
        </p:txBody>
      </p:sp>
      <p:sp>
        <p:nvSpPr>
          <p:cNvPr id="150" name="Google Shape;150;p19"/>
          <p:cNvSpPr txBox="1"/>
          <p:nvPr/>
        </p:nvSpPr>
        <p:spPr>
          <a:xfrm>
            <a:off x="252625" y="5409975"/>
            <a:ext cx="3815700" cy="144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000000"/>
                </a:solidFill>
                <a:latin typeface="Century Gothic"/>
                <a:ea typeface="Century Gothic"/>
                <a:cs typeface="Century Gothic"/>
                <a:sym typeface="Century Gothic"/>
              </a:rPr>
              <a:t>Oren Amsalem a</a:t>
            </a:r>
            <a:r>
              <a:rPr lang="en-US" sz="1800">
                <a:latin typeface="Century Gothic"/>
                <a:ea typeface="Century Gothic"/>
                <a:cs typeface="Century Gothic"/>
                <a:sym typeface="Century Gothic"/>
              </a:rPr>
              <a:t>nd </a:t>
            </a:r>
            <a:r>
              <a:rPr lang="en-US" sz="1800">
                <a:solidFill>
                  <a:schemeClr val="dk1"/>
                </a:solidFill>
                <a:latin typeface="Century Gothic"/>
                <a:ea typeface="Century Gothic"/>
                <a:cs typeface="Century Gothic"/>
                <a:sym typeface="Century Gothic"/>
              </a:rPr>
              <a:t>Yoni Leibner</a:t>
            </a:r>
            <a:endParaRPr/>
          </a:p>
          <a:p>
            <a:pPr indent="0" lvl="0" marL="0" marR="0" rtl="0" algn="l">
              <a:spcBef>
                <a:spcPts val="0"/>
              </a:spcBef>
              <a:spcAft>
                <a:spcPts val="0"/>
              </a:spcAft>
              <a:buNone/>
            </a:pPr>
            <a:r>
              <a:rPr lang="en-US" sz="1800" u="sng">
                <a:solidFill>
                  <a:srgbClr val="2DA0F1"/>
                </a:solidFill>
                <a:latin typeface="Century Gothic"/>
                <a:ea typeface="Century Gothic"/>
                <a:cs typeface="Century Gothic"/>
                <a:sym typeface="Century Gothic"/>
                <a:hlinkClick r:id="rId4"/>
              </a:rPr>
              <a:t>oren.amsalem1@mail.huji.ac.il</a:t>
            </a:r>
            <a:r>
              <a:rPr lang="en-US"/>
              <a:t>, </a:t>
            </a:r>
            <a:r>
              <a:rPr lang="en-US" sz="1800" u="sng">
                <a:solidFill>
                  <a:schemeClr val="hlink"/>
                </a:solidFill>
                <a:latin typeface="Century Gothic"/>
                <a:ea typeface="Century Gothic"/>
                <a:cs typeface="Century Gothic"/>
                <a:sym typeface="Century Gothic"/>
                <a:hlinkClick r:id="rId5"/>
              </a:rPr>
              <a:t>yoni.leibner@mail.huji.ac.il</a:t>
            </a:r>
            <a:endParaRPr/>
          </a:p>
          <a:p>
            <a:pPr indent="0" lvl="0" marL="0" marR="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Idan Segev Lab</a:t>
            </a:r>
            <a:endParaRPr/>
          </a:p>
          <a:p>
            <a:pPr indent="0" lvl="0" marL="0" marR="0" rtl="0" algn="l">
              <a:spcBef>
                <a:spcPts val="0"/>
              </a:spcBef>
              <a:spcAft>
                <a:spcPts val="0"/>
              </a:spcAft>
              <a:buNone/>
            </a:pPr>
            <a:r>
              <a:t/>
            </a:r>
            <a:endParaRPr/>
          </a:p>
        </p:txBody>
      </p:sp>
      <p:sp>
        <p:nvSpPr>
          <p:cNvPr id="151" name="Google Shape;151;p19"/>
          <p:cNvSpPr/>
          <p:nvPr/>
        </p:nvSpPr>
        <p:spPr>
          <a:xfrm>
            <a:off x="6254775" y="5952400"/>
            <a:ext cx="5724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1155CC"/>
                </a:solidFill>
              </a:rPr>
              <a:t>https://github.com/YoniLeibner/EITN_spring_school.git</a:t>
            </a:r>
            <a:endParaRPr sz="1800">
              <a:solidFill>
                <a:srgbClr val="1155CC"/>
              </a:solidFill>
              <a:latin typeface="Arial"/>
              <a:ea typeface="Arial"/>
              <a:cs typeface="Arial"/>
              <a:sym typeface="Arial"/>
            </a:endParaRPr>
          </a:p>
        </p:txBody>
      </p:sp>
      <p:sp>
        <p:nvSpPr>
          <p:cNvPr id="152" name="Google Shape;152;p19"/>
          <p:cNvSpPr/>
          <p:nvPr/>
        </p:nvSpPr>
        <p:spPr>
          <a:xfrm>
            <a:off x="7306276" y="6409608"/>
            <a:ext cx="467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2DA0F1"/>
                </a:solidFill>
                <a:latin typeface="Arial"/>
                <a:ea typeface="Arial"/>
                <a:cs typeface="Arial"/>
                <a:sym typeface="Arial"/>
                <a:hlinkClick r:id="rId6"/>
              </a:rPr>
              <a:t>https://github.com/orena1/NEURON_tutorial</a:t>
            </a:r>
            <a:endParaRPr sz="18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12" scaled="0"/>
        </a:gradFill>
      </p:bgPr>
    </p:bg>
    <p:spTree>
      <p:nvGrpSpPr>
        <p:cNvPr id="224" name="Shape 224"/>
        <p:cNvGrpSpPr/>
        <p:nvPr/>
      </p:nvGrpSpPr>
      <p:grpSpPr>
        <a:xfrm>
          <a:off x="0" y="0"/>
          <a:ext cx="0" cy="0"/>
          <a:chOff x="0" y="0"/>
          <a:chExt cx="0" cy="0"/>
        </a:xfrm>
      </p:grpSpPr>
      <p:sp>
        <p:nvSpPr>
          <p:cNvPr id="225" name="Google Shape;225;p28"/>
          <p:cNvSpPr txBox="1"/>
          <p:nvPr>
            <p:ph type="title"/>
          </p:nvPr>
        </p:nvSpPr>
        <p:spPr>
          <a:xfrm>
            <a:off x="247256" y="-47625"/>
            <a:ext cx="11844000" cy="73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a:t>
            </a:r>
            <a:r>
              <a:rPr lang="en-US" sz="3200"/>
              <a:t>,</a:t>
            </a:r>
            <a:r>
              <a:rPr lang="en-US" sz="3200"/>
              <a:t> passive</a:t>
            </a:r>
            <a:endParaRPr/>
          </a:p>
        </p:txBody>
      </p:sp>
      <p:pic>
        <p:nvPicPr>
          <p:cNvPr id="226" name="Google Shape;226;p28"/>
          <p:cNvPicPr preferRelativeResize="0"/>
          <p:nvPr/>
        </p:nvPicPr>
        <p:blipFill rotWithShape="1">
          <a:blip r:embed="rId3">
            <a:alphaModFix/>
          </a:blip>
          <a:srcRect b="0" l="0" r="0" t="0"/>
          <a:stretch/>
        </p:blipFill>
        <p:spPr>
          <a:xfrm>
            <a:off x="469900" y="2792186"/>
            <a:ext cx="2954694" cy="2895600"/>
          </a:xfrm>
          <a:prstGeom prst="rect">
            <a:avLst/>
          </a:prstGeom>
          <a:noFill/>
          <a:ln>
            <a:noFill/>
          </a:ln>
        </p:spPr>
      </p:pic>
      <p:grpSp>
        <p:nvGrpSpPr>
          <p:cNvPr id="227" name="Google Shape;227;p28"/>
          <p:cNvGrpSpPr/>
          <p:nvPr/>
        </p:nvGrpSpPr>
        <p:grpSpPr>
          <a:xfrm>
            <a:off x="1343429" y="1092064"/>
            <a:ext cx="2277164" cy="1322832"/>
            <a:chOff x="2029229" y="1157378"/>
            <a:chExt cx="2277164" cy="1322832"/>
          </a:xfrm>
        </p:grpSpPr>
        <p:pic>
          <p:nvPicPr>
            <p:cNvPr id="228" name="Google Shape;228;p28"/>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29" name="Google Shape;229;p28"/>
            <p:cNvGrpSpPr/>
            <p:nvPr/>
          </p:nvGrpSpPr>
          <p:grpSpPr>
            <a:xfrm>
              <a:off x="2029229" y="1362710"/>
              <a:ext cx="1117500" cy="1117500"/>
              <a:chOff x="2029229" y="1362710"/>
              <a:chExt cx="1117500" cy="1117500"/>
            </a:xfrm>
          </p:grpSpPr>
          <p:sp>
            <p:nvSpPr>
              <p:cNvPr id="230" name="Google Shape;230;p28"/>
              <p:cNvSpPr/>
              <p:nvPr/>
            </p:nvSpPr>
            <p:spPr>
              <a:xfrm>
                <a:off x="2029229" y="1362710"/>
                <a:ext cx="1117500" cy="11175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1" name="Google Shape;231;p28"/>
              <p:cNvSpPr/>
              <p:nvPr/>
            </p:nvSpPr>
            <p:spPr>
              <a:xfrm>
                <a:off x="2588029" y="154062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2" name="Google Shape;232;p28"/>
              <p:cNvSpPr/>
              <p:nvPr/>
            </p:nvSpPr>
            <p:spPr>
              <a:xfrm>
                <a:off x="2367274" y="156128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3" name="Google Shape;233;p28"/>
              <p:cNvSpPr/>
              <p:nvPr/>
            </p:nvSpPr>
            <p:spPr>
              <a:xfrm>
                <a:off x="2811895" y="167276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28"/>
              <p:cNvSpPr/>
              <p:nvPr/>
            </p:nvSpPr>
            <p:spPr>
              <a:xfrm>
                <a:off x="2717103" y="186919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28"/>
              <p:cNvSpPr/>
              <p:nvPr/>
            </p:nvSpPr>
            <p:spPr>
              <a:xfrm>
                <a:off x="2305396" y="2252748"/>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p28"/>
              <p:cNvSpPr/>
              <p:nvPr/>
            </p:nvSpPr>
            <p:spPr>
              <a:xfrm>
                <a:off x="2716989" y="2145019"/>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7" name="Google Shape;237;p28"/>
              <p:cNvSpPr/>
              <p:nvPr/>
            </p:nvSpPr>
            <p:spPr>
              <a:xfrm>
                <a:off x="2415295" y="1774816"/>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8" name="Google Shape;238;p28"/>
              <p:cNvSpPr/>
              <p:nvPr/>
            </p:nvSpPr>
            <p:spPr>
              <a:xfrm>
                <a:off x="2161309" y="170272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9" name="Google Shape;239;p28"/>
              <p:cNvSpPr/>
              <p:nvPr/>
            </p:nvSpPr>
            <p:spPr>
              <a:xfrm>
                <a:off x="2161309" y="202830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0" name="Google Shape;240;p28"/>
              <p:cNvSpPr/>
              <p:nvPr/>
            </p:nvSpPr>
            <p:spPr>
              <a:xfrm>
                <a:off x="2642177" y="2385752"/>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1" name="Google Shape;241;p28"/>
              <p:cNvSpPr/>
              <p:nvPr/>
            </p:nvSpPr>
            <p:spPr>
              <a:xfrm>
                <a:off x="2953790" y="205324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42" name="Google Shape;242;p28"/>
            <p:cNvPicPr preferRelativeResize="0"/>
            <p:nvPr/>
          </p:nvPicPr>
          <p:blipFill rotWithShape="1">
            <a:blip r:embed="rId4">
              <a:alphaModFix/>
            </a:blip>
            <a:srcRect b="0" l="13307" r="0" t="0"/>
            <a:stretch/>
          </p:blipFill>
          <p:spPr>
            <a:xfrm rot="-1326714">
              <a:off x="2961409" y="1402566"/>
              <a:ext cx="1349540" cy="239480"/>
            </a:xfrm>
            <a:prstGeom prst="rect">
              <a:avLst/>
            </a:prstGeom>
            <a:noFill/>
            <a:ln>
              <a:noFill/>
            </a:ln>
          </p:spPr>
        </p:pic>
      </p:grpSp>
      <p:sp>
        <p:nvSpPr>
          <p:cNvPr id="243" name="Google Shape;243;p28"/>
          <p:cNvSpPr/>
          <p:nvPr/>
        </p:nvSpPr>
        <p:spPr>
          <a:xfrm>
            <a:off x="183864" y="1853753"/>
            <a:ext cx="1143548" cy="2367287"/>
          </a:xfrm>
          <a:custGeom>
            <a:rect b="b" l="l" r="r" t="t"/>
            <a:pathLst>
              <a:path extrusionOk="0" h="2440502" w="1381931">
                <a:moveTo>
                  <a:pt x="1381931" y="0"/>
                </a:moveTo>
                <a:cubicBezTo>
                  <a:pt x="740274" y="490307"/>
                  <a:pt x="98618" y="980615"/>
                  <a:pt x="7178" y="1387365"/>
                </a:cubicBezTo>
                <a:cubicBezTo>
                  <a:pt x="-84262" y="1794115"/>
                  <a:pt x="726086" y="2355368"/>
                  <a:pt x="833291" y="2440502"/>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4" name="Google Shape;244;p28"/>
          <p:cNvSpPr/>
          <p:nvPr/>
        </p:nvSpPr>
        <p:spPr>
          <a:xfrm>
            <a:off x="2082625" y="2116634"/>
            <a:ext cx="536950" cy="2024292"/>
          </a:xfrm>
          <a:custGeom>
            <a:rect b="b" l="l" r="r" t="t"/>
            <a:pathLst>
              <a:path extrusionOk="0" h="2024292" w="536950">
                <a:moveTo>
                  <a:pt x="0" y="0"/>
                </a:moveTo>
                <a:cubicBezTo>
                  <a:pt x="256977" y="629044"/>
                  <a:pt x="513955" y="1258088"/>
                  <a:pt x="536027" y="1595470"/>
                </a:cubicBezTo>
                <a:cubicBezTo>
                  <a:pt x="558099" y="1932852"/>
                  <a:pt x="177624" y="1979098"/>
                  <a:pt x="132430" y="2024292"/>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5" name="Google Shape;245;p28"/>
          <p:cNvSpPr/>
          <p:nvPr/>
        </p:nvSpPr>
        <p:spPr>
          <a:xfrm>
            <a:off x="3249273" y="1504932"/>
            <a:ext cx="795093" cy="2825180"/>
          </a:xfrm>
          <a:custGeom>
            <a:rect b="b" l="l" r="r" t="t"/>
            <a:pathLst>
              <a:path extrusionOk="0" h="2825180" w="795093">
                <a:moveTo>
                  <a:pt x="0" y="0"/>
                </a:moveTo>
                <a:cubicBezTo>
                  <a:pt x="386780" y="795633"/>
                  <a:pt x="773561" y="1591266"/>
                  <a:pt x="794582" y="2062129"/>
                </a:cubicBezTo>
                <a:cubicBezTo>
                  <a:pt x="815603" y="2532992"/>
                  <a:pt x="181829" y="2727434"/>
                  <a:pt x="126124" y="2825180"/>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6" name="Google Shape;246;p28"/>
          <p:cNvSpPr/>
          <p:nvPr/>
        </p:nvSpPr>
        <p:spPr>
          <a:xfrm>
            <a:off x="4781469" y="833767"/>
            <a:ext cx="75789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create model</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  = h.Section(name=</a:t>
            </a:r>
            <a:r>
              <a:rPr lang="en-US" sz="1800">
                <a:solidFill>
                  <a:srgbClr val="C8352B"/>
                </a:solidFill>
                <a:latin typeface="Courier"/>
                <a:ea typeface="Courier"/>
                <a:cs typeface="Courier"/>
                <a:sym typeface="Courier"/>
              </a:rPr>
              <a:t>"soma"</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length µm</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diam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diameter µm</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insert(</a:t>
            </a:r>
            <a:r>
              <a:rPr lang="en-US" sz="1800">
                <a:solidFill>
                  <a:srgbClr val="C8352B"/>
                </a:solidFill>
                <a:latin typeface="Courier"/>
                <a:ea typeface="Courier"/>
                <a:cs typeface="Courier"/>
                <a:sym typeface="Courier"/>
              </a:rPr>
              <a:t>'pas'</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add passive properties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g_pas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1/10000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specific membrane</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 resistance to 10000 ohm*cm^2</a:t>
            </a:r>
            <a:endParaRPr sz="1800">
              <a:solidFill>
                <a:srgbClr val="4F9192"/>
              </a:solidFill>
              <a:latin typeface="Courier"/>
              <a:ea typeface="Courier"/>
              <a:cs typeface="Courier"/>
              <a:sym typeface="Courier"/>
            </a:endParaRPr>
          </a:p>
        </p:txBody>
      </p:sp>
      <p:sp>
        <p:nvSpPr>
          <p:cNvPr id="247" name="Google Shape;247;p28"/>
          <p:cNvSpPr/>
          <p:nvPr/>
        </p:nvSpPr>
        <p:spPr>
          <a:xfrm>
            <a:off x="4761383" y="3572615"/>
            <a:ext cx="76491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current clamp</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20 </a:t>
            </a:r>
            <a:r>
              <a:rPr i="1" lang="en-US" sz="1800">
                <a:solidFill>
                  <a:srgbClr val="4F9192"/>
                </a:solidFill>
                <a:latin typeface="Courier"/>
                <a:ea typeface="Courier"/>
                <a:cs typeface="Courier"/>
                <a:sym typeface="Courier"/>
              </a:rPr>
              <a:t># start of the current injection (ms)</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 </a:t>
            </a:r>
            <a:r>
              <a:rPr i="1" lang="en-US" sz="1800">
                <a:solidFill>
                  <a:srgbClr val="4F9192"/>
                </a:solidFill>
                <a:latin typeface="Courier"/>
                <a:ea typeface="Courier"/>
                <a:cs typeface="Courier"/>
                <a:sym typeface="Courier"/>
              </a:rPr>
              <a:t># duration (ms)</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0.01 </a:t>
            </a:r>
            <a:r>
              <a:rPr i="1" lang="en-US" sz="1800">
                <a:solidFill>
                  <a:srgbClr val="4F9192"/>
                </a:solidFill>
                <a:latin typeface="Courier"/>
                <a:ea typeface="Courier"/>
                <a:cs typeface="Courier"/>
                <a:sym typeface="Courier"/>
              </a:rPr>
              <a:t># amplitude (nA)</a:t>
            </a:r>
            <a:endParaRPr sz="1800">
              <a:solidFill>
                <a:schemeClr val="dk1"/>
              </a:solidFill>
              <a:latin typeface="Courier"/>
              <a:ea typeface="Courier"/>
              <a:cs typeface="Courier"/>
              <a:sym typeface="Courier"/>
            </a:endParaRPr>
          </a:p>
        </p:txBody>
      </p:sp>
      <p:sp>
        <p:nvSpPr>
          <p:cNvPr id="248" name="Google Shape;248;p28"/>
          <p:cNvSpPr/>
          <p:nvPr/>
        </p:nvSpPr>
        <p:spPr>
          <a:xfrm>
            <a:off x="2068286" y="715231"/>
            <a:ext cx="2656114" cy="1255083"/>
          </a:xfrm>
          <a:custGeom>
            <a:rect b="b" l="l" r="r" t="t"/>
            <a:pathLst>
              <a:path extrusionOk="0" h="1255083" w="2656114">
                <a:moveTo>
                  <a:pt x="2656114" y="1255083"/>
                </a:moveTo>
                <a:cubicBezTo>
                  <a:pt x="2224314" y="699004"/>
                  <a:pt x="1792514" y="142926"/>
                  <a:pt x="1349828" y="24998"/>
                </a:cubicBezTo>
                <a:cubicBezTo>
                  <a:pt x="907142" y="-92931"/>
                  <a:pt x="453571" y="227290"/>
                  <a:pt x="0" y="547512"/>
                </a:cubicBezTo>
              </a:path>
            </a:pathLst>
          </a:custGeom>
          <a:noFill/>
          <a:ln cap="flat" cmpd="sng" w="285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49" name="Google Shape;249;p28"/>
          <p:cNvCxnSpPr>
            <a:stCxn id="247" idx="1"/>
          </p:cNvCxnSpPr>
          <p:nvPr/>
        </p:nvCxnSpPr>
        <p:spPr>
          <a:xfrm rot="10800000">
            <a:off x="3594683" y="1475315"/>
            <a:ext cx="1166700" cy="2835900"/>
          </a:xfrm>
          <a:prstGeom prst="straightConnector1">
            <a:avLst/>
          </a:prstGeom>
          <a:noFill/>
          <a:ln cap="flat" cmpd="sng" w="28575">
            <a:solidFill>
              <a:srgbClr val="323232"/>
            </a:solidFill>
            <a:prstDash val="solid"/>
            <a:round/>
            <a:headEnd len="sm" w="sm" type="none"/>
            <a:tailEnd len="med" w="med" type="triangle"/>
          </a:ln>
        </p:spPr>
      </p:cxnSp>
      <p:sp>
        <p:nvSpPr>
          <p:cNvPr id="250" name="Google Shape;250;p28"/>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Single_compartment_neuron_passive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29"/>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a:t>
            </a:r>
            <a:endParaRPr sz="3200"/>
          </a:p>
        </p:txBody>
      </p:sp>
      <p:pic>
        <p:nvPicPr>
          <p:cNvPr id="257" name="Google Shape;257;p29"/>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58" name="Google Shape;258;p29"/>
          <p:cNvGrpSpPr/>
          <p:nvPr/>
        </p:nvGrpSpPr>
        <p:grpSpPr>
          <a:xfrm>
            <a:off x="869953" y="1234848"/>
            <a:ext cx="2277165" cy="1322932"/>
            <a:chOff x="2029229" y="1157378"/>
            <a:chExt cx="2277165" cy="1322932"/>
          </a:xfrm>
        </p:grpSpPr>
        <p:pic>
          <p:nvPicPr>
            <p:cNvPr id="259" name="Google Shape;259;p29"/>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60" name="Google Shape;260;p29"/>
            <p:cNvGrpSpPr/>
            <p:nvPr/>
          </p:nvGrpSpPr>
          <p:grpSpPr>
            <a:xfrm>
              <a:off x="2029229" y="1362710"/>
              <a:ext cx="1117600" cy="1117600"/>
              <a:chOff x="2029229" y="1362710"/>
              <a:chExt cx="1117600" cy="1117600"/>
            </a:xfrm>
          </p:grpSpPr>
          <p:sp>
            <p:nvSpPr>
              <p:cNvPr id="261" name="Google Shape;261;p29"/>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2" name="Google Shape;262;p29"/>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3" name="Google Shape;263;p29"/>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4" name="Google Shape;264;p29"/>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5" name="Google Shape;265;p29"/>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6" name="Google Shape;266;p29"/>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29"/>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29"/>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29"/>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0" name="Google Shape;270;p29"/>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1" name="Google Shape;271;p29"/>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2" name="Google Shape;272;p29"/>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73" name="Google Shape;273;p29"/>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74" name="Google Shape;274;p29"/>
          <p:cNvSpPr/>
          <p:nvPr/>
        </p:nvSpPr>
        <p:spPr>
          <a:xfrm>
            <a:off x="4554586" y="1146913"/>
            <a:ext cx="73605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 voltage of some and injected current</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and the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sz="1800">
              <a:solidFill>
                <a:schemeClr val="dk1"/>
              </a:solidFill>
              <a:latin typeface="Courier"/>
              <a:ea typeface="Courier"/>
              <a:cs typeface="Courier"/>
              <a:sym typeface="Courier"/>
            </a:endParaRPr>
          </a:p>
        </p:txBody>
      </p:sp>
      <p:sp>
        <p:nvSpPr>
          <p:cNvPr id="275" name="Google Shape;275;p29"/>
          <p:cNvSpPr/>
          <p:nvPr/>
        </p:nvSpPr>
        <p:spPr>
          <a:xfrm>
            <a:off x="4554587" y="4635865"/>
            <a:ext cx="6096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tstop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220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simulation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h.dt = </a:t>
            </a:r>
            <a:r>
              <a:rPr lang="en-US" sz="1800">
                <a:solidFill>
                  <a:srgbClr val="797979"/>
                </a:solidFill>
                <a:latin typeface="Courier"/>
                <a:ea typeface="Courier"/>
                <a:cs typeface="Courier"/>
                <a:sym typeface="Courier"/>
              </a:rPr>
              <a:t>0.025</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v_init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-70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run()</a:t>
            </a:r>
            <a:endParaRPr sz="1800">
              <a:solidFill>
                <a:schemeClr val="dk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0"/>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82" name="Google Shape;282;p30"/>
          <p:cNvGrpSpPr/>
          <p:nvPr/>
        </p:nvGrpSpPr>
        <p:grpSpPr>
          <a:xfrm>
            <a:off x="869953" y="1234848"/>
            <a:ext cx="2277165" cy="1322932"/>
            <a:chOff x="2029229" y="1157378"/>
            <a:chExt cx="2277165" cy="1322932"/>
          </a:xfrm>
        </p:grpSpPr>
        <p:pic>
          <p:nvPicPr>
            <p:cNvPr id="283" name="Google Shape;283;p30"/>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84" name="Google Shape;284;p30"/>
            <p:cNvGrpSpPr/>
            <p:nvPr/>
          </p:nvGrpSpPr>
          <p:grpSpPr>
            <a:xfrm>
              <a:off x="2029229" y="1362710"/>
              <a:ext cx="1117600" cy="1117600"/>
              <a:chOff x="2029229" y="1362710"/>
              <a:chExt cx="1117600" cy="1117600"/>
            </a:xfrm>
          </p:grpSpPr>
          <p:sp>
            <p:nvSpPr>
              <p:cNvPr id="285" name="Google Shape;285;p30"/>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6" name="Google Shape;286;p30"/>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7" name="Google Shape;287;p30"/>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0"/>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9" name="Google Shape;289;p30"/>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0" name="Google Shape;290;p30"/>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1" name="Google Shape;291;p30"/>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2" name="Google Shape;292;p30"/>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3" name="Google Shape;293;p30"/>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4" name="Google Shape;294;p30"/>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5" name="Google Shape;295;p30"/>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6" name="Google Shape;296;p30"/>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97" name="Google Shape;297;p30"/>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98" name="Google Shape;298;p30"/>
          <p:cNvSpPr/>
          <p:nvPr/>
        </p:nvSpPr>
        <p:spPr>
          <a:xfrm>
            <a:off x="3621391" y="997505"/>
            <a:ext cx="9320942"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plotting</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f, (ax0, ax1)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subplots(</a:t>
            </a:r>
            <a:r>
              <a:rPr lang="en-US" sz="1400">
                <a:solidFill>
                  <a:srgbClr val="797979"/>
                </a:solidFill>
                <a:latin typeface="Courier"/>
                <a:ea typeface="Courier"/>
                <a:cs typeface="Courier"/>
                <a:sym typeface="Courier"/>
              </a:rPr>
              <a:t>2</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 gridspec_kw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'height_ratios'</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ax0</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plot(t,soma_v, </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ax1</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plot(t,stim_current, </a:t>
            </a:r>
            <a:r>
              <a:rPr lang="en-US" sz="1400">
                <a:solidFill>
                  <a:srgbClr val="C8352B"/>
                </a:solidFill>
                <a:latin typeface="Courier"/>
                <a:ea typeface="Courier"/>
                <a:cs typeface="Courier"/>
                <a:sym typeface="Courier"/>
              </a:rPr>
              <a:t>'gray'</a:t>
            </a:r>
            <a:r>
              <a:rPr lang="en-US" sz="1400">
                <a:solidFill>
                  <a:schemeClr val="dk1"/>
                </a:solidFill>
                <a:latin typeface="Courier"/>
                <a:ea typeface="Courier"/>
                <a:cs typeface="Courier"/>
                <a:sym typeface="Courier"/>
              </a:rPr>
              <a:t>, 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'I (nA)'</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p:txBody>
      </p:sp>
      <p:pic>
        <p:nvPicPr>
          <p:cNvPr id="299" name="Google Shape;299;p30"/>
          <p:cNvPicPr preferRelativeResize="0"/>
          <p:nvPr/>
        </p:nvPicPr>
        <p:blipFill rotWithShape="1">
          <a:blip r:embed="rId5">
            <a:alphaModFix/>
          </a:blip>
          <a:srcRect b="0" l="0" r="0" t="0"/>
          <a:stretch/>
        </p:blipFill>
        <p:spPr>
          <a:xfrm>
            <a:off x="3460212" y="1996537"/>
            <a:ext cx="6379029" cy="4784272"/>
          </a:xfrm>
          <a:prstGeom prst="rect">
            <a:avLst/>
          </a:prstGeom>
          <a:noFill/>
          <a:ln>
            <a:noFill/>
          </a:ln>
        </p:spPr>
      </p:pic>
      <p:sp>
        <p:nvSpPr>
          <p:cNvPr id="300" name="Google Shape;300;p30"/>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 - </a:t>
            </a:r>
            <a:r>
              <a:rPr lang="en-US" sz="3200"/>
              <a:t>plotting</a:t>
            </a:r>
            <a:r>
              <a:rPr lang="en-US" sz="3200"/>
              <a:t> the results</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1"/>
          <p:cNvSpPr/>
          <p:nvPr/>
        </p:nvSpPr>
        <p:spPr>
          <a:xfrm>
            <a:off x="887175" y="1300079"/>
            <a:ext cx="9321000" cy="510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from neuron import h, gui</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numpy as np</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matplotlib.pyplot as plt</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create model</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  = h.Section(name="</a:t>
            </a:r>
            <a:r>
              <a:rPr i="1" lang="en-US" sz="2000">
                <a:solidFill>
                  <a:srgbClr val="BA2121"/>
                </a:solidFill>
                <a:latin typeface="Courier"/>
                <a:ea typeface="Courier"/>
                <a:cs typeface="Courier"/>
                <a:sym typeface="Courier"/>
              </a:rPr>
              <a:t>soma</a:t>
            </a:r>
            <a:r>
              <a:rPr i="1" lang="en-US" sz="2000">
                <a:latin typeface="Courier"/>
                <a:ea typeface="Courier"/>
                <a:cs typeface="Courier"/>
                <a:sym typeface="Courier"/>
              </a:rPr>
              <a:t>")</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soma.L    = 10 </a:t>
            </a:r>
            <a:r>
              <a:rPr i="1" lang="en-US" sz="2000">
                <a:solidFill>
                  <a:srgbClr val="4F9192"/>
                </a:solidFill>
                <a:latin typeface="Courier"/>
                <a:ea typeface="Courier"/>
                <a:cs typeface="Courier"/>
                <a:sym typeface="Courier"/>
              </a:rPr>
              <a:t># length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soma.diam = 10 </a:t>
            </a:r>
            <a:r>
              <a:rPr i="1" lang="en-US" sz="2000">
                <a:solidFill>
                  <a:srgbClr val="4F9192"/>
                </a:solidFill>
                <a:latin typeface="Courier"/>
                <a:ea typeface="Courier"/>
                <a:cs typeface="Courier"/>
                <a:sym typeface="Courier"/>
              </a:rPr>
              <a:t># diameter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soma.insert('</a:t>
            </a:r>
            <a:r>
              <a:rPr i="1" lang="en-US" sz="2000">
                <a:solidFill>
                  <a:srgbClr val="BA2121"/>
                </a:solidFill>
                <a:latin typeface="Courier"/>
                <a:ea typeface="Courier"/>
                <a:cs typeface="Courier"/>
                <a:sym typeface="Courier"/>
              </a:rPr>
              <a:t>pas</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 add passive properties  </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soma.g_pas = </a:t>
            </a:r>
            <a:r>
              <a:rPr i="1" lang="en-US" sz="2000">
                <a:solidFill>
                  <a:srgbClr val="797979"/>
                </a:solidFill>
                <a:latin typeface="Courier"/>
                <a:ea typeface="Courier"/>
                <a:cs typeface="Courier"/>
                <a:sym typeface="Courier"/>
              </a:rPr>
              <a:t>1/10000.0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specific membrane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current clamp</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 = h.IClamp(soma(0.5))</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stim.delay = </a:t>
            </a:r>
            <a:r>
              <a:rPr i="1" lang="en-US" sz="2000">
                <a:solidFill>
                  <a:srgbClr val="797979"/>
                </a:solidFill>
                <a:latin typeface="Courier"/>
                <a:ea typeface="Courier"/>
                <a:cs typeface="Courier"/>
                <a:sym typeface="Courier"/>
              </a:rPr>
              <a:t>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start of the current injection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stim.dur   = </a:t>
            </a:r>
            <a:r>
              <a:rPr i="1" lang="en-US" sz="2000">
                <a:solidFill>
                  <a:srgbClr val="797979"/>
                </a:solidFill>
                <a:latin typeface="Courier"/>
                <a:ea typeface="Courier"/>
                <a:cs typeface="Courier"/>
                <a:sym typeface="Courier"/>
              </a:rPr>
              <a:t>100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duration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h.tstop = </a:t>
            </a:r>
            <a:r>
              <a:rPr i="1" lang="en-US" sz="2000">
                <a:solidFill>
                  <a:srgbClr val="797979"/>
                </a:solidFill>
                <a:latin typeface="Courier"/>
                <a:ea typeface="Courier"/>
                <a:cs typeface="Courier"/>
                <a:sym typeface="Courier"/>
              </a:rPr>
              <a:t>220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simulation time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h.dt = </a:t>
            </a:r>
            <a:r>
              <a:rPr i="1" lang="en-US" sz="2000">
                <a:solidFill>
                  <a:srgbClr val="797979"/>
                </a:solidFill>
                <a:latin typeface="Courier"/>
                <a:ea typeface="Courier"/>
                <a:cs typeface="Courier"/>
                <a:sym typeface="Courier"/>
              </a:rPr>
              <a:t>0.025</a:t>
            </a:r>
            <a:endParaRPr i="1" sz="2000">
              <a:solidFill>
                <a:srgbClr val="797979"/>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h.v_init = </a:t>
            </a:r>
            <a:r>
              <a:rPr i="1" lang="en-US" sz="2000">
                <a:solidFill>
                  <a:srgbClr val="797979"/>
                </a:solidFill>
                <a:latin typeface="Courier"/>
                <a:ea typeface="Courier"/>
                <a:cs typeface="Courier"/>
                <a:sym typeface="Courier"/>
              </a:rPr>
              <a:t>-70</a:t>
            </a:r>
            <a:endParaRPr i="1" sz="2000">
              <a:solidFill>
                <a:srgbClr val="797979"/>
              </a:solidFill>
              <a:latin typeface="Courier"/>
              <a:ea typeface="Courier"/>
              <a:cs typeface="Courier"/>
              <a:sym typeface="Courier"/>
            </a:endParaRPr>
          </a:p>
          <a:p>
            <a:pPr indent="0" lvl="0" marL="0" marR="0" rtl="0" algn="l">
              <a:spcBef>
                <a:spcPts val="0"/>
              </a:spcBef>
              <a:spcAft>
                <a:spcPts val="0"/>
              </a:spcAft>
              <a:buSzPts val="1100"/>
              <a:buNone/>
            </a:pPr>
            <a:r>
              <a:t/>
            </a:r>
            <a:endParaRPr i="1" sz="2000">
              <a:solidFill>
                <a:srgbClr val="4F9192"/>
              </a:solidFill>
              <a:latin typeface="Courier"/>
              <a:ea typeface="Courier"/>
              <a:cs typeface="Courier"/>
              <a:sym typeface="Courier"/>
            </a:endParaRPr>
          </a:p>
        </p:txBody>
      </p:sp>
      <p:sp>
        <p:nvSpPr>
          <p:cNvPr id="307" name="Google Shape;307;p31"/>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2"/>
          <p:cNvSpPr/>
          <p:nvPr/>
        </p:nvSpPr>
        <p:spPr>
          <a:xfrm>
            <a:off x="347375" y="1268651"/>
            <a:ext cx="12438000" cy="425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latin typeface="Courier"/>
                <a:ea typeface="Courier"/>
                <a:cs typeface="Courier"/>
                <a:sym typeface="Courier"/>
              </a:rPr>
              <a:t>f, (ax0, ax1) = plt.subplots(2,1, gridspec_kw = {'height_ratios':[3, 1]})</a:t>
            </a:r>
            <a:endParaRPr i="1">
              <a:latin typeface="Courier"/>
              <a:ea typeface="Courier"/>
              <a:cs typeface="Courier"/>
              <a:sym typeface="Courier"/>
            </a:endParaRPr>
          </a:p>
          <a:p>
            <a:pPr indent="0" lvl="0" marL="0" marR="0" rtl="0" algn="l">
              <a:spcBef>
                <a:spcPts val="0"/>
              </a:spcBef>
              <a:spcAft>
                <a:spcPts val="0"/>
              </a:spcAft>
              <a:buSzPts val="1100"/>
              <a:buNone/>
            </a:pPr>
            <a:r>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inj_currents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stady_state_voltage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for amp in np.arange(</a:t>
            </a:r>
            <a:r>
              <a:rPr i="1" lang="en-US">
                <a:solidFill>
                  <a:srgbClr val="797979"/>
                </a:solidFill>
                <a:latin typeface="Courier"/>
                <a:ea typeface="Courier"/>
                <a:cs typeface="Courier"/>
                <a:sym typeface="Courier"/>
              </a:rPr>
              <a:t>0.001, 0.01, 0.001</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soma_v.record(soma(</a:t>
            </a:r>
            <a:r>
              <a:rPr i="1" lang="en-US">
                <a:solidFill>
                  <a:srgbClr val="797979"/>
                </a:solidFill>
                <a:latin typeface="Courier"/>
                <a:ea typeface="Courier"/>
                <a:cs typeface="Courier"/>
                <a:sym typeface="Courier"/>
              </a:rPr>
              <a:t>0.5</a:t>
            </a:r>
            <a:r>
              <a:rPr i="1" lang="en-US">
                <a:latin typeface="Courier"/>
                <a:ea typeface="Courier"/>
                <a:cs typeface="Courier"/>
                <a:sym typeface="Courier"/>
              </a:rPr>
              <a:t>)._ref_v)</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stim_current.record(stim._ref_i)</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stim.amp = 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h.run()</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t = np.arange(0, len(stim_current) * h.dt, h.dt)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ax0.plot(t, soma_v, '</a:t>
            </a:r>
            <a:r>
              <a:rPr i="1" lang="en-US">
                <a:solidFill>
                  <a:srgbClr val="BA2121"/>
                </a:solidFill>
                <a:latin typeface="Courier"/>
                <a:ea typeface="Courier"/>
                <a:cs typeface="Courier"/>
                <a:sym typeface="Courier"/>
              </a:rPr>
              <a:t>k</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ax1.plot(t, stim_current, '</a:t>
            </a:r>
            <a:r>
              <a:rPr i="1" lang="en-US">
                <a:solidFill>
                  <a:srgbClr val="BA2121"/>
                </a:solidFill>
                <a:latin typeface="Courier"/>
                <a:ea typeface="Courier"/>
                <a:cs typeface="Courier"/>
                <a:sym typeface="Courier"/>
              </a:rPr>
              <a:t>gray</a:t>
            </a:r>
            <a:r>
              <a:rPr i="1" lang="en-US">
                <a:latin typeface="Courier"/>
                <a:ea typeface="Courier"/>
                <a:cs typeface="Courier"/>
                <a:sym typeface="Courier"/>
              </a:rPr>
              <a:t>', label='</a:t>
            </a:r>
            <a:r>
              <a:rPr i="1" lang="en-US">
                <a:solidFill>
                  <a:srgbClr val="BA2121"/>
                </a:solidFill>
                <a:latin typeface="Courier"/>
                <a:ea typeface="Courier"/>
                <a:cs typeface="Courier"/>
                <a:sym typeface="Courier"/>
              </a:rPr>
              <a:t>I (nA)</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t>
            </a:r>
            <a:endParaRPr i="1">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 data for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a:t>
            </a:r>
            <a:r>
              <a:rPr i="1" lang="en-US">
                <a:latin typeface="Courier"/>
                <a:ea typeface="Courier"/>
                <a:cs typeface="Courier"/>
                <a:sym typeface="Courier"/>
              </a:rPr>
              <a:t>inj_currents.append(amp)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stady_state_voltage.append(np.array(soma_v)[int(100.0/h.dt):int(120.0/h.dt)].mean() + 70)</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plt.show()</a:t>
            </a:r>
            <a:endParaRPr i="1">
              <a:solidFill>
                <a:srgbClr val="4F9192"/>
              </a:solidFill>
              <a:latin typeface="Courier"/>
              <a:ea typeface="Courier"/>
              <a:cs typeface="Courier"/>
              <a:sym typeface="Courier"/>
            </a:endParaRPr>
          </a:p>
        </p:txBody>
      </p:sp>
      <p:sp>
        <p:nvSpPr>
          <p:cNvPr id="314" name="Google Shape;314;p32"/>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pic>
        <p:nvPicPr>
          <p:cNvPr id="315" name="Google Shape;315;p32"/>
          <p:cNvPicPr preferRelativeResize="0"/>
          <p:nvPr/>
        </p:nvPicPr>
        <p:blipFill>
          <a:blip r:embed="rId3">
            <a:alphaModFix/>
          </a:blip>
          <a:stretch>
            <a:fillRect/>
          </a:stretch>
        </p:blipFill>
        <p:spPr>
          <a:xfrm>
            <a:off x="6127425" y="1748093"/>
            <a:ext cx="2747075" cy="2037226"/>
          </a:xfrm>
          <a:prstGeom prst="rect">
            <a:avLst/>
          </a:prstGeom>
          <a:noFill/>
          <a:ln>
            <a:noFill/>
          </a:ln>
        </p:spPr>
      </p:pic>
      <p:pic>
        <p:nvPicPr>
          <p:cNvPr id="316" name="Google Shape;316;p32"/>
          <p:cNvPicPr preferRelativeResize="0"/>
          <p:nvPr/>
        </p:nvPicPr>
        <p:blipFill>
          <a:blip r:embed="rId4">
            <a:alphaModFix/>
          </a:blip>
          <a:stretch>
            <a:fillRect/>
          </a:stretch>
        </p:blipFill>
        <p:spPr>
          <a:xfrm>
            <a:off x="8874500" y="1748100"/>
            <a:ext cx="2747075" cy="2058152"/>
          </a:xfrm>
          <a:prstGeom prst="rect">
            <a:avLst/>
          </a:prstGeom>
          <a:noFill/>
          <a:ln>
            <a:noFill/>
          </a:ln>
        </p:spPr>
      </p:pic>
      <p:sp>
        <p:nvSpPr>
          <p:cNvPr id="317" name="Google Shape;317;p32"/>
          <p:cNvSpPr/>
          <p:nvPr/>
        </p:nvSpPr>
        <p:spPr>
          <a:xfrm>
            <a:off x="347375" y="5389753"/>
            <a:ext cx="12438000" cy="321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plotting the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plt.figure()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plt.scatter(inj_currents, stady_state_voltage)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 = np.polyfit(inj_currents, stady_state_voltage, 1) </a:t>
            </a:r>
            <a:r>
              <a:rPr i="1" lang="en-US">
                <a:solidFill>
                  <a:srgbClr val="4F9192"/>
                </a:solidFill>
                <a:latin typeface="Courier"/>
                <a:ea typeface="Courier"/>
                <a:cs typeface="Courier"/>
                <a:sym typeface="Courier"/>
              </a:rPr>
              <a:t># linear fit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plt.plot(inj_currents, np.array(inj_currents) * P[0])</a:t>
            </a:r>
            <a:endParaRPr i="1">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33"/>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adding synapses</a:t>
            </a:r>
            <a:endParaRPr sz="3200"/>
          </a:p>
        </p:txBody>
      </p:sp>
      <p:pic>
        <p:nvPicPr>
          <p:cNvPr id="324" name="Google Shape;324;p33"/>
          <p:cNvPicPr preferRelativeResize="0"/>
          <p:nvPr/>
        </p:nvPicPr>
        <p:blipFill>
          <a:blip r:embed="rId3">
            <a:alphaModFix/>
          </a:blip>
          <a:stretch>
            <a:fillRect/>
          </a:stretch>
        </p:blipFill>
        <p:spPr>
          <a:xfrm>
            <a:off x="7862971" y="963846"/>
            <a:ext cx="3738025" cy="2763450"/>
          </a:xfrm>
          <a:prstGeom prst="rect">
            <a:avLst/>
          </a:prstGeom>
          <a:noFill/>
          <a:ln>
            <a:noFill/>
          </a:ln>
        </p:spPr>
      </p:pic>
      <p:pic>
        <p:nvPicPr>
          <p:cNvPr id="325" name="Google Shape;325;p33"/>
          <p:cNvPicPr preferRelativeResize="0"/>
          <p:nvPr/>
        </p:nvPicPr>
        <p:blipFill>
          <a:blip r:embed="rId4">
            <a:alphaModFix/>
          </a:blip>
          <a:stretch>
            <a:fillRect/>
          </a:stretch>
        </p:blipFill>
        <p:spPr>
          <a:xfrm>
            <a:off x="8276645" y="4301875"/>
            <a:ext cx="3324350" cy="2448900"/>
          </a:xfrm>
          <a:prstGeom prst="rect">
            <a:avLst/>
          </a:prstGeom>
          <a:noFill/>
          <a:ln>
            <a:noFill/>
          </a:ln>
        </p:spPr>
      </p:pic>
      <p:sp>
        <p:nvSpPr>
          <p:cNvPr id="326" name="Google Shape;326;p33"/>
          <p:cNvSpPr/>
          <p:nvPr/>
        </p:nvSpPr>
        <p:spPr>
          <a:xfrm>
            <a:off x="347375" y="1268650"/>
            <a:ext cx="10101300" cy="230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 = h.Exp2Syn(soma(</a:t>
            </a:r>
            <a:r>
              <a:rPr i="1" lang="en-US">
                <a:solidFill>
                  <a:srgbClr val="797979"/>
                </a:solidFill>
                <a:latin typeface="Courier"/>
                <a:ea typeface="Courier"/>
                <a:cs typeface="Courier"/>
                <a:sym typeface="Courier"/>
              </a:rPr>
              <a:t>0.5</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stim=h.NetStim()</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net_con = h.NetCon(stim, synapse)</a:t>
            </a:r>
            <a:endParaRPr i="1">
              <a:solidFill>
                <a:schemeClr val="dk1"/>
              </a:solidFill>
              <a:latin typeface="Courier"/>
              <a:ea typeface="Courier"/>
              <a:cs typeface="Courier"/>
              <a:sym typeface="Courier"/>
            </a:endParaRPr>
          </a:p>
          <a:p>
            <a:pPr indent="0" lvl="0" marL="0" rtl="0" algn="l">
              <a:spcBef>
                <a:spcPts val="0"/>
              </a:spcBef>
              <a:spcAft>
                <a:spcPts val="0"/>
              </a:spcAft>
              <a:buSzPts val="1100"/>
              <a:buNone/>
            </a:pPr>
            <a:r>
              <a:rPr i="1" lang="en-US">
                <a:solidFill>
                  <a:schemeClr val="dk1"/>
                </a:solidFill>
                <a:latin typeface="Courier"/>
                <a:ea typeface="Courier"/>
                <a:cs typeface="Courier"/>
                <a:sym typeface="Courier"/>
              </a:rPr>
              <a:t>net_con.weight[0]= </a:t>
            </a:r>
            <a:r>
              <a:rPr i="1" lang="en-US">
                <a:solidFill>
                  <a:srgbClr val="797979"/>
                </a:solidFill>
                <a:latin typeface="Courier"/>
                <a:ea typeface="Courier"/>
                <a:cs typeface="Courier"/>
                <a:sym typeface="Courier"/>
              </a:rPr>
              <a:t>0.0004</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the maximal conductance of the synapse</a:t>
            </a:r>
            <a:endParaRPr>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
        <p:nvSpPr>
          <p:cNvPr id="327" name="Google Shape;327;p33"/>
          <p:cNvSpPr txBox="1"/>
          <p:nvPr/>
        </p:nvSpPr>
        <p:spPr>
          <a:xfrm>
            <a:off x="360950" y="3689675"/>
            <a:ext cx="81312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record</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_ref_v) </a:t>
            </a:r>
            <a:r>
              <a:rPr i="1" lang="en-US">
                <a:solidFill>
                  <a:srgbClr val="4F9192"/>
                </a:solidFill>
                <a:latin typeface="Courier"/>
                <a:ea typeface="Courier"/>
                <a:cs typeface="Courier"/>
                <a:sym typeface="Courier"/>
              </a:rPr>
              <a:t># record voltage at the middle of the soma</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a:t>
            </a:r>
            <a:r>
              <a:rPr i="1" lang="en-US">
                <a:solidFill>
                  <a:schemeClr val="dk1"/>
                </a:solidFill>
                <a:latin typeface="Courier"/>
                <a:ea typeface="Courier"/>
                <a:cs typeface="Courier"/>
                <a:sym typeface="Courier"/>
              </a:rPr>
              <a:t>synapse</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_ref_i) </a:t>
            </a:r>
            <a:r>
              <a:rPr i="1" lang="en-US">
                <a:solidFill>
                  <a:srgbClr val="4F9192"/>
                </a:solidFill>
                <a:latin typeface="Courier"/>
                <a:ea typeface="Courier"/>
                <a:cs typeface="Courier"/>
                <a:sym typeface="Courier"/>
              </a:rPr>
              <a:t># record the current in the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run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h.v_init = </a:t>
            </a:r>
            <a:r>
              <a:rPr i="1" lang="en-US">
                <a:solidFill>
                  <a:srgbClr val="797979"/>
                </a:solidFill>
                <a:latin typeface="Courier"/>
                <a:ea typeface="Courier"/>
                <a:cs typeface="Courier"/>
                <a:sym typeface="Courier"/>
              </a:rPr>
              <a:t>-70 </a:t>
            </a:r>
            <a:r>
              <a:rPr i="1" lang="en-US">
                <a:solidFill>
                  <a:srgbClr val="4F9192"/>
                </a:solidFill>
                <a:latin typeface="Courier"/>
                <a:ea typeface="Courier"/>
                <a:cs typeface="Courier"/>
                <a:sym typeface="Courier"/>
              </a:rPr>
              <a:t> # set starting voltage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solidFill>
                  <a:schemeClr val="dk1"/>
                </a:solidFill>
                <a:latin typeface="Courier"/>
                <a:ea typeface="Courier"/>
                <a:cs typeface="Courier"/>
                <a:sym typeface="Courier"/>
              </a:rPr>
              <a:t> </a:t>
            </a:r>
            <a:r>
              <a:rPr i="1" lang="en-US">
                <a:solidFill>
                  <a:srgbClr val="408080"/>
                </a:solidFill>
                <a:latin typeface="Courier"/>
                <a:ea typeface="Courier"/>
                <a:cs typeface="Courier"/>
                <a:sym typeface="Courier"/>
              </a:rPr>
              <a:t> # set simulation time</a:t>
            </a:r>
            <a:endParaRPr i="1">
              <a:solidFill>
                <a:srgbClr val="408080"/>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plot the results</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4"/>
          <p:cNvSpPr txBox="1"/>
          <p:nvPr>
            <p:ph type="title"/>
          </p:nvPr>
        </p:nvSpPr>
        <p:spPr>
          <a:xfrm>
            <a:off x="269452" y="-25450"/>
            <a:ext cx="10970100" cy="64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a:t>
            </a:r>
            <a:r>
              <a:rPr lang="en-US" sz="3200"/>
              <a:t>active</a:t>
            </a:r>
            <a:endParaRPr/>
          </a:p>
        </p:txBody>
      </p:sp>
      <p:grpSp>
        <p:nvGrpSpPr>
          <p:cNvPr id="334" name="Google Shape;334;p34"/>
          <p:cNvGrpSpPr/>
          <p:nvPr/>
        </p:nvGrpSpPr>
        <p:grpSpPr>
          <a:xfrm>
            <a:off x="1051218" y="871131"/>
            <a:ext cx="2277165" cy="1322932"/>
            <a:chOff x="2029229" y="1157378"/>
            <a:chExt cx="2277165" cy="1322932"/>
          </a:xfrm>
        </p:grpSpPr>
        <p:pic>
          <p:nvPicPr>
            <p:cNvPr id="335" name="Google Shape;335;p34"/>
            <p:cNvPicPr preferRelativeResize="0"/>
            <p:nvPr/>
          </p:nvPicPr>
          <p:blipFill rotWithShape="1">
            <a:blip r:embed="rId3">
              <a:alphaModFix/>
            </a:blip>
            <a:srcRect b="0" l="0" r="0" t="0"/>
            <a:stretch/>
          </p:blipFill>
          <p:spPr>
            <a:xfrm rot="-1326714">
              <a:off x="2761936" y="1441542"/>
              <a:ext cx="1556630" cy="239480"/>
            </a:xfrm>
            <a:prstGeom prst="rect">
              <a:avLst/>
            </a:prstGeom>
            <a:noFill/>
            <a:ln>
              <a:noFill/>
            </a:ln>
          </p:spPr>
        </p:pic>
        <p:grpSp>
          <p:nvGrpSpPr>
            <p:cNvPr id="336" name="Google Shape;336;p34"/>
            <p:cNvGrpSpPr/>
            <p:nvPr/>
          </p:nvGrpSpPr>
          <p:grpSpPr>
            <a:xfrm>
              <a:off x="2029229" y="1362710"/>
              <a:ext cx="1117600" cy="1117600"/>
              <a:chOff x="2029229" y="1362710"/>
              <a:chExt cx="1117600" cy="1117600"/>
            </a:xfrm>
          </p:grpSpPr>
          <p:sp>
            <p:nvSpPr>
              <p:cNvPr id="337" name="Google Shape;337;p34"/>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8" name="Google Shape;338;p34"/>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9" name="Google Shape;339;p34"/>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0" name="Google Shape;340;p34"/>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1" name="Google Shape;341;p34"/>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2" name="Google Shape;342;p34"/>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3" name="Google Shape;343;p34"/>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p34"/>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5" name="Google Shape;345;p34"/>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6" name="Google Shape;346;p34"/>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34"/>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8" name="Google Shape;348;p34"/>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349" name="Google Shape;349;p34"/>
            <p:cNvPicPr preferRelativeResize="0"/>
            <p:nvPr/>
          </p:nvPicPr>
          <p:blipFill rotWithShape="1">
            <a:blip r:embed="rId3">
              <a:alphaModFix/>
            </a:blip>
            <a:srcRect b="0" l="13304" r="0" t="0"/>
            <a:stretch/>
          </p:blipFill>
          <p:spPr>
            <a:xfrm rot="-1326714">
              <a:off x="2961409" y="1402566"/>
              <a:ext cx="1349540" cy="239480"/>
            </a:xfrm>
            <a:prstGeom prst="rect">
              <a:avLst/>
            </a:prstGeom>
            <a:noFill/>
            <a:ln>
              <a:noFill/>
            </a:ln>
          </p:spPr>
        </p:pic>
      </p:grpSp>
      <p:sp>
        <p:nvSpPr>
          <p:cNvPr id="350" name="Google Shape;350;p34"/>
          <p:cNvSpPr/>
          <p:nvPr/>
        </p:nvSpPr>
        <p:spPr>
          <a:xfrm>
            <a:off x="269444" y="1632820"/>
            <a:ext cx="764225" cy="2753617"/>
          </a:xfrm>
          <a:custGeom>
            <a:rect b="b" l="l" r="r" t="t"/>
            <a:pathLst>
              <a:path extrusionOk="0" h="2836543" w="924774">
                <a:moveTo>
                  <a:pt x="924774" y="0"/>
                </a:moveTo>
                <a:cubicBezTo>
                  <a:pt x="283117" y="490307"/>
                  <a:pt x="106693" y="989534"/>
                  <a:pt x="15253" y="1462291"/>
                </a:cubicBezTo>
                <a:cubicBezTo>
                  <a:pt x="-76187" y="1935048"/>
                  <a:pt x="268929" y="2751409"/>
                  <a:pt x="376134" y="2836543"/>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1" name="Google Shape;351;p34"/>
          <p:cNvSpPr/>
          <p:nvPr/>
        </p:nvSpPr>
        <p:spPr>
          <a:xfrm flipH="1">
            <a:off x="952113" y="2030783"/>
            <a:ext cx="366726" cy="2291494"/>
          </a:xfrm>
          <a:custGeom>
            <a:rect b="b" l="l" r="r" t="t"/>
            <a:pathLst>
              <a:path extrusionOk="0" h="2313916" w="778763">
                <a:moveTo>
                  <a:pt x="0" y="0"/>
                </a:moveTo>
                <a:cubicBezTo>
                  <a:pt x="256977" y="629044"/>
                  <a:pt x="775105" y="1073413"/>
                  <a:pt x="778749" y="1459066"/>
                </a:cubicBezTo>
                <a:cubicBezTo>
                  <a:pt x="782393" y="1844719"/>
                  <a:pt x="67056" y="2268722"/>
                  <a:pt x="21862" y="2313916"/>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2" name="Google Shape;352;p34"/>
          <p:cNvSpPr/>
          <p:nvPr/>
        </p:nvSpPr>
        <p:spPr>
          <a:xfrm>
            <a:off x="2957063" y="1283999"/>
            <a:ext cx="1550884" cy="3074561"/>
          </a:xfrm>
          <a:custGeom>
            <a:rect b="b" l="l" r="r" t="t"/>
            <a:pathLst>
              <a:path extrusionOk="0" h="3074561" w="1550884">
                <a:moveTo>
                  <a:pt x="0" y="0"/>
                </a:moveTo>
                <a:cubicBezTo>
                  <a:pt x="386780" y="795633"/>
                  <a:pt x="1326012" y="1425011"/>
                  <a:pt x="1511555" y="1937438"/>
                </a:cubicBezTo>
                <a:cubicBezTo>
                  <a:pt x="1697098" y="2449865"/>
                  <a:pt x="1168966" y="2976815"/>
                  <a:pt x="1113261" y="307456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353" name="Google Shape;353;p34"/>
          <p:cNvPicPr preferRelativeResize="0"/>
          <p:nvPr/>
        </p:nvPicPr>
        <p:blipFill rotWithShape="1">
          <a:blip r:embed="rId4">
            <a:alphaModFix/>
          </a:blip>
          <a:srcRect b="0" l="0" r="0" t="0"/>
          <a:stretch/>
        </p:blipFill>
        <p:spPr>
          <a:xfrm>
            <a:off x="-63241" y="3672689"/>
            <a:ext cx="3604437" cy="1938712"/>
          </a:xfrm>
          <a:prstGeom prst="rect">
            <a:avLst/>
          </a:prstGeom>
          <a:noFill/>
          <a:ln>
            <a:noFill/>
          </a:ln>
        </p:spPr>
      </p:pic>
      <p:sp>
        <p:nvSpPr>
          <p:cNvPr id="354" name="Google Shape;354;p34"/>
          <p:cNvSpPr/>
          <p:nvPr/>
        </p:nvSpPr>
        <p:spPr>
          <a:xfrm>
            <a:off x="1541385" y="1903596"/>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5" name="Google Shape;355;p34"/>
          <p:cNvSpPr/>
          <p:nvPr/>
        </p:nvSpPr>
        <p:spPr>
          <a:xfrm>
            <a:off x="1287508" y="1471605"/>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6" name="Google Shape;356;p34"/>
          <p:cNvSpPr/>
          <p:nvPr/>
        </p:nvSpPr>
        <p:spPr>
          <a:xfrm>
            <a:off x="1631542" y="1428653"/>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7" name="Google Shape;357;p34"/>
          <p:cNvSpPr/>
          <p:nvPr/>
        </p:nvSpPr>
        <p:spPr>
          <a:xfrm>
            <a:off x="1879603" y="1696141"/>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8" name="Google Shape;358;p34"/>
          <p:cNvSpPr/>
          <p:nvPr/>
        </p:nvSpPr>
        <p:spPr>
          <a:xfrm>
            <a:off x="1220353" y="1883710"/>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9" name="Google Shape;359;p34"/>
          <p:cNvSpPr/>
          <p:nvPr/>
        </p:nvSpPr>
        <p:spPr>
          <a:xfrm>
            <a:off x="1144068" y="156457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0" name="Google Shape;360;p34"/>
          <p:cNvSpPr/>
          <p:nvPr/>
        </p:nvSpPr>
        <p:spPr>
          <a:xfrm>
            <a:off x="1791406" y="1234122"/>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1" name="Google Shape;361;p34"/>
          <p:cNvSpPr/>
          <p:nvPr/>
        </p:nvSpPr>
        <p:spPr>
          <a:xfrm>
            <a:off x="2056342" y="161710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2" name="Google Shape;362;p34"/>
          <p:cNvSpPr/>
          <p:nvPr/>
        </p:nvSpPr>
        <p:spPr>
          <a:xfrm>
            <a:off x="1505620" y="204882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3" name="Google Shape;363;p34"/>
          <p:cNvSpPr/>
          <p:nvPr/>
        </p:nvSpPr>
        <p:spPr>
          <a:xfrm>
            <a:off x="1359754" y="160046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4" name="Google Shape;364;p34"/>
          <p:cNvCxnSpPr/>
          <p:nvPr/>
        </p:nvCxnSpPr>
        <p:spPr>
          <a:xfrm>
            <a:off x="2986325" y="3887073"/>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5" name="Google Shape;365;p34"/>
          <p:cNvCxnSpPr/>
          <p:nvPr/>
        </p:nvCxnSpPr>
        <p:spPr>
          <a:xfrm>
            <a:off x="2986325" y="5209905"/>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6" name="Google Shape;366;p34"/>
          <p:cNvCxnSpPr>
            <a:stCxn id="367" idx="4"/>
          </p:cNvCxnSpPr>
          <p:nvPr/>
        </p:nvCxnSpPr>
        <p:spPr>
          <a:xfrm flipH="1">
            <a:off x="4015795" y="4691743"/>
            <a:ext cx="6600" cy="518100"/>
          </a:xfrm>
          <a:prstGeom prst="straightConnector1">
            <a:avLst/>
          </a:prstGeom>
          <a:noFill/>
          <a:ln cap="flat" cmpd="sng" w="19050">
            <a:solidFill>
              <a:srgbClr val="7F7F7F"/>
            </a:solidFill>
            <a:prstDash val="solid"/>
            <a:round/>
            <a:headEnd len="sm" w="sm" type="none"/>
            <a:tailEnd len="sm" w="sm" type="none"/>
          </a:ln>
        </p:spPr>
      </p:cxnSp>
      <p:sp>
        <p:nvSpPr>
          <p:cNvPr id="368" name="Google Shape;368;p34"/>
          <p:cNvSpPr/>
          <p:nvPr/>
        </p:nvSpPr>
        <p:spPr>
          <a:xfrm>
            <a:off x="3896819" y="4286364"/>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7" name="Google Shape;367;p34"/>
          <p:cNvSpPr/>
          <p:nvPr/>
        </p:nvSpPr>
        <p:spPr>
          <a:xfrm>
            <a:off x="3903523" y="4453999"/>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9" name="Google Shape;369;p34"/>
          <p:cNvCxnSpPr/>
          <p:nvPr/>
        </p:nvCxnSpPr>
        <p:spPr>
          <a:xfrm>
            <a:off x="4015691" y="3887073"/>
            <a:ext cx="0" cy="407216"/>
          </a:xfrm>
          <a:prstGeom prst="straightConnector1">
            <a:avLst/>
          </a:prstGeom>
          <a:noFill/>
          <a:ln cap="flat" cmpd="sng" w="19050">
            <a:solidFill>
              <a:srgbClr val="7F7F7F"/>
            </a:solidFill>
            <a:prstDash val="solid"/>
            <a:round/>
            <a:headEnd len="sm" w="sm" type="none"/>
            <a:tailEnd len="sm" w="sm" type="none"/>
          </a:ln>
        </p:spPr>
      </p:cxnSp>
      <p:sp>
        <p:nvSpPr>
          <p:cNvPr id="370" name="Google Shape;370;p34"/>
          <p:cNvSpPr/>
          <p:nvPr/>
        </p:nvSpPr>
        <p:spPr>
          <a:xfrm>
            <a:off x="1598934" y="1968580"/>
            <a:ext cx="519546" cy="2150918"/>
          </a:xfrm>
          <a:custGeom>
            <a:rect b="b" l="l" r="r" t="t"/>
            <a:pathLst>
              <a:path extrusionOk="0" h="2150918" w="519546">
                <a:moveTo>
                  <a:pt x="0" y="0"/>
                </a:moveTo>
                <a:cubicBezTo>
                  <a:pt x="193098" y="941243"/>
                  <a:pt x="386196" y="1882486"/>
                  <a:pt x="519546" y="2150918"/>
                </a:cubicBezTo>
              </a:path>
            </a:pathLst>
          </a:cu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1" name="Google Shape;371;p34"/>
          <p:cNvSpPr/>
          <p:nvPr/>
        </p:nvSpPr>
        <p:spPr>
          <a:xfrm>
            <a:off x="2104665" y="1650344"/>
            <a:ext cx="1690142" cy="2666582"/>
          </a:xfrm>
          <a:custGeom>
            <a:rect b="b" l="l" r="r" t="t"/>
            <a:pathLst>
              <a:path extrusionOk="0" h="2757195" w="1761759">
                <a:moveTo>
                  <a:pt x="95823" y="117904"/>
                </a:moveTo>
                <a:cubicBezTo>
                  <a:pt x="1439" y="5335"/>
                  <a:pt x="-92945" y="-107233"/>
                  <a:pt x="178950" y="190640"/>
                </a:cubicBezTo>
                <a:cubicBezTo>
                  <a:pt x="450845" y="488513"/>
                  <a:pt x="1573064" y="1477381"/>
                  <a:pt x="1727196" y="1905140"/>
                </a:cubicBezTo>
                <a:cubicBezTo>
                  <a:pt x="1881328" y="2332899"/>
                  <a:pt x="1492534" y="2545047"/>
                  <a:pt x="1103741" y="2757195"/>
                </a:cubicBezTo>
              </a:path>
            </a:pathLst>
          </a:custGeom>
          <a:noFill/>
          <a:ln cap="rnd"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2" name="Google Shape;372;p34"/>
          <p:cNvSpPr/>
          <p:nvPr/>
        </p:nvSpPr>
        <p:spPr>
          <a:xfrm>
            <a:off x="1774306" y="3651907"/>
            <a:ext cx="83128" cy="83128"/>
          </a:xfrm>
          <a:prstGeom prst="ellipse">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3" name="Google Shape;373;p34"/>
          <p:cNvSpPr/>
          <p:nvPr/>
        </p:nvSpPr>
        <p:spPr>
          <a:xfrm>
            <a:off x="5058075" y="1062450"/>
            <a:ext cx="6940443" cy="46166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ourier"/>
                <a:ea typeface="Courier"/>
                <a:cs typeface="Courier"/>
                <a:sym typeface="Courier"/>
              </a:rPr>
              <a:t>soma  = h.Section(name=</a:t>
            </a:r>
            <a:r>
              <a:rPr lang="en-US" sz="1400">
                <a:solidFill>
                  <a:srgbClr val="C8352B"/>
                </a:solidFill>
                <a:latin typeface="Courier"/>
                <a:ea typeface="Courier"/>
                <a:cs typeface="Courier"/>
                <a:sym typeface="Courier"/>
              </a:rPr>
              <a:t>"soma"</a:t>
            </a:r>
            <a:r>
              <a:rPr lang="en-US" sz="1400">
                <a:solidFill>
                  <a:srgbClr val="000000"/>
                </a:solidFill>
                <a:latin typeface="Courier"/>
                <a:ea typeface="Courier"/>
                <a:cs typeface="Courier"/>
                <a:sym typeface="Courier"/>
              </a:rPr>
              <a:t>)</a:t>
            </a:r>
            <a:endParaRPr sz="1400">
              <a:solidFill>
                <a:srgbClr val="C8352B"/>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diam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'pas'</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passive properties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g_pas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specific membrane resistance 	              #  to 10000 ohm*cm^2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 (pS/um2)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8000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a:p>
          <a:p>
            <a:pPr indent="0" lvl="0" marL="0" marR="0" rtl="0" algn="l">
              <a:spcBef>
                <a:spcPts val="0"/>
              </a:spcBef>
              <a:spcAft>
                <a:spcPts val="0"/>
              </a:spcAft>
              <a:buNone/>
            </a:pPr>
            <a:r>
              <a:t/>
            </a:r>
            <a:endParaRPr i="1"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30</a:t>
            </a:r>
            <a:r>
              <a:rPr lang="en-US" sz="1400">
                <a:solidFill>
                  <a:schemeClr val="dk1"/>
                </a:solidFill>
                <a:latin typeface="Courier"/>
                <a:ea typeface="Courier"/>
                <a:cs typeface="Courier"/>
                <a:sym typeface="Courier"/>
              </a:rPr>
              <a:t> </a:t>
            </a:r>
            <a:r>
              <a:rPr i="1" lang="en-US" sz="1400">
                <a:solidFill>
                  <a:srgbClr val="4F9192"/>
                </a:solidFill>
                <a:latin typeface="Courier"/>
                <a:ea typeface="Courier"/>
                <a:cs typeface="Courier"/>
                <a:sym typeface="Courier"/>
              </a:rPr>
              <a:t># set temperature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t/>
            </a:r>
            <a:endParaRPr i="1" sz="1400">
              <a:solidFill>
                <a:srgbClr val="408080"/>
              </a:solidFill>
              <a:latin typeface="Courier"/>
              <a:ea typeface="Courier"/>
              <a:cs typeface="Courier"/>
              <a:sym typeface="Courier"/>
            </a:endParaRPr>
          </a:p>
          <a:p>
            <a:pPr indent="0" lvl="0" marL="0" marR="0" rtl="0" algn="l">
              <a:spcBef>
                <a:spcPts val="0"/>
              </a:spcBef>
              <a:spcAft>
                <a:spcPts val="0"/>
              </a:spcAft>
              <a:buNone/>
            </a:pPr>
            <a:r>
              <a:rPr i="1" lang="en-US" sz="1400">
                <a:solidFill>
                  <a:srgbClr val="408080"/>
                </a:solidFill>
                <a:latin typeface="Courier"/>
                <a:ea typeface="Courier"/>
                <a:cs typeface="Courier"/>
                <a:sym typeface="Courier"/>
              </a:rPr>
              <a:t># current clamp</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IClamp(soma(</a:t>
            </a:r>
            <a:r>
              <a:rPr lang="en-US" sz="1400">
                <a:solidFill>
                  <a:srgbClr val="666666"/>
                </a:solidFill>
                <a:latin typeface="Courier"/>
                <a:ea typeface="Courier"/>
                <a:cs typeface="Courier"/>
                <a:sym typeface="Courier"/>
              </a:rPr>
              <a:t>0.5</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amp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0.007446</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t/>
            </a:r>
            <a:endParaRPr sz="1400">
              <a:solidFill>
                <a:srgbClr val="4F9192"/>
              </a:solidFill>
              <a:latin typeface="Courier"/>
              <a:ea typeface="Courier"/>
              <a:cs typeface="Courier"/>
              <a:sym typeface="Courier"/>
            </a:endParaRPr>
          </a:p>
        </p:txBody>
      </p:sp>
      <p:pic>
        <p:nvPicPr>
          <p:cNvPr id="374" name="Google Shape;374;p34"/>
          <p:cNvPicPr preferRelativeResize="0"/>
          <p:nvPr/>
        </p:nvPicPr>
        <p:blipFill rotWithShape="1">
          <a:blip r:embed="rId5">
            <a:alphaModFix/>
          </a:blip>
          <a:srcRect b="0" l="0" r="0" t="0"/>
          <a:stretch/>
        </p:blipFill>
        <p:spPr>
          <a:xfrm>
            <a:off x="5064779" y="856174"/>
            <a:ext cx="6705600" cy="5029200"/>
          </a:xfrm>
          <a:prstGeom prst="rect">
            <a:avLst/>
          </a:prstGeom>
          <a:noFill/>
          <a:ln>
            <a:noFill/>
          </a:ln>
        </p:spPr>
      </p:pic>
      <p:sp>
        <p:nvSpPr>
          <p:cNvPr id="375" name="Google Shape;375;p34"/>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Single_compartment_neuron_active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1"/>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35"/>
          <p:cNvSpPr txBox="1"/>
          <p:nvPr>
            <p:ph type="title"/>
          </p:nvPr>
        </p:nvSpPr>
        <p:spPr>
          <a:xfrm>
            <a:off x="213343" y="0"/>
            <a:ext cx="82695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moving to the cable model</a:t>
            </a:r>
            <a:endParaRPr/>
          </a:p>
        </p:txBody>
      </p:sp>
      <p:sp>
        <p:nvSpPr>
          <p:cNvPr id="381" name="Google Shape;381;p35"/>
          <p:cNvSpPr/>
          <p:nvPr/>
        </p:nvSpPr>
        <p:spPr>
          <a:xfrm>
            <a:off x="5829425" y="703961"/>
            <a:ext cx="7958700" cy="489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382" name="Google Shape;382;p35"/>
          <p:cNvSpPr txBox="1"/>
          <p:nvPr/>
        </p:nvSpPr>
        <p:spPr>
          <a:xfrm>
            <a:off x="257611" y="6398133"/>
            <a:ext cx="41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d_lambda rule – NEURON book p50</a:t>
            </a:r>
            <a:endParaRPr/>
          </a:p>
        </p:txBody>
      </p:sp>
      <p:sp>
        <p:nvSpPr>
          <p:cNvPr id="383" name="Google Shape;383;p35"/>
          <p:cNvSpPr/>
          <p:nvPr/>
        </p:nvSpPr>
        <p:spPr>
          <a:xfrm rot="5400000">
            <a:off x="2704090" y="-70478"/>
            <a:ext cx="177900" cy="43536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4" name="Google Shape;384;p35"/>
          <p:cNvSpPr/>
          <p:nvPr/>
        </p:nvSpPr>
        <p:spPr>
          <a:xfrm>
            <a:off x="2598201" y="2182350"/>
            <a:ext cx="130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385" name="Google Shape;385;p35"/>
          <p:cNvPicPr preferRelativeResize="0"/>
          <p:nvPr/>
        </p:nvPicPr>
        <p:blipFill rotWithShape="1">
          <a:blip r:embed="rId3">
            <a:alphaModFix/>
          </a:blip>
          <a:srcRect b="0" l="0" r="0" t="0"/>
          <a:stretch/>
        </p:blipFill>
        <p:spPr>
          <a:xfrm>
            <a:off x="679142" y="2965924"/>
            <a:ext cx="4290697" cy="570866"/>
          </a:xfrm>
          <a:prstGeom prst="rect">
            <a:avLst/>
          </a:prstGeom>
          <a:noFill/>
          <a:ln>
            <a:noFill/>
          </a:ln>
        </p:spPr>
      </p:pic>
      <p:sp>
        <p:nvSpPr>
          <p:cNvPr id="386" name="Google Shape;386;p35"/>
          <p:cNvSpPr txBox="1"/>
          <p:nvPr/>
        </p:nvSpPr>
        <p:spPr>
          <a:xfrm>
            <a:off x="1702454" y="3757163"/>
            <a:ext cx="1912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dend(0.4).v</a:t>
            </a:r>
            <a:endParaRPr/>
          </a:p>
        </p:txBody>
      </p:sp>
      <p:sp>
        <p:nvSpPr>
          <p:cNvPr id="387" name="Google Shape;387;p35"/>
          <p:cNvSpPr txBox="1"/>
          <p:nvPr/>
        </p:nvSpPr>
        <p:spPr>
          <a:xfrm>
            <a:off x="374475" y="2551650"/>
            <a:ext cx="1643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dend(0.1).v</a:t>
            </a:r>
            <a:endParaRPr/>
          </a:p>
        </p:txBody>
      </p:sp>
      <p:sp>
        <p:nvSpPr>
          <p:cNvPr id="388" name="Google Shape;388;p35"/>
          <p:cNvSpPr txBox="1"/>
          <p:nvPr/>
        </p:nvSpPr>
        <p:spPr>
          <a:xfrm>
            <a:off x="5109900" y="3010313"/>
            <a:ext cx="19722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nseg = 6</a:t>
            </a:r>
            <a:endParaRPr sz="1800">
              <a:latin typeface="Century Gothic"/>
              <a:ea typeface="Century Gothic"/>
              <a:cs typeface="Century Gothic"/>
              <a:sym typeface="Century Gothic"/>
            </a:endParaRPr>
          </a:p>
        </p:txBody>
      </p:sp>
      <p:cxnSp>
        <p:nvCxnSpPr>
          <p:cNvPr id="389" name="Google Shape;389;p35"/>
          <p:cNvCxnSpPr>
            <a:stCxn id="387" idx="2"/>
          </p:cNvCxnSpPr>
          <p:nvPr/>
        </p:nvCxnSpPr>
        <p:spPr>
          <a:xfrm flipH="1">
            <a:off x="925725" y="2920950"/>
            <a:ext cx="270600" cy="167400"/>
          </a:xfrm>
          <a:prstGeom prst="straightConnector1">
            <a:avLst/>
          </a:prstGeom>
          <a:noFill/>
          <a:ln cap="flat" cmpd="sng" w="28575">
            <a:solidFill>
              <a:schemeClr val="dk2"/>
            </a:solidFill>
            <a:prstDash val="solid"/>
            <a:round/>
            <a:headEnd len="med" w="med" type="none"/>
            <a:tailEnd len="med" w="med" type="triangle"/>
          </a:ln>
        </p:spPr>
      </p:cxnSp>
      <p:cxnSp>
        <p:nvCxnSpPr>
          <p:cNvPr id="390" name="Google Shape;390;p35"/>
          <p:cNvCxnSpPr>
            <a:stCxn id="386" idx="0"/>
          </p:cNvCxnSpPr>
          <p:nvPr/>
        </p:nvCxnSpPr>
        <p:spPr>
          <a:xfrm rot="10800000">
            <a:off x="2516804" y="3525263"/>
            <a:ext cx="141900" cy="231900"/>
          </a:xfrm>
          <a:prstGeom prst="straightConnector1">
            <a:avLst/>
          </a:prstGeom>
          <a:noFill/>
          <a:ln cap="flat" cmpd="sng" w="28575">
            <a:solidFill>
              <a:schemeClr val="dk2"/>
            </a:solidFill>
            <a:prstDash val="solid"/>
            <a:round/>
            <a:headEnd len="med" w="med" type="none"/>
            <a:tailEnd len="med" w="med" type="triangle"/>
          </a:ln>
        </p:spPr>
      </p:cxnSp>
      <p:sp>
        <p:nvSpPr>
          <p:cNvPr id="391" name="Google Shape;391;p35"/>
          <p:cNvSpPr txBox="1"/>
          <p:nvPr/>
        </p:nvSpPr>
        <p:spPr>
          <a:xfrm>
            <a:off x="10022950" y="63600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cable_model</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6" name="Shape 396"/>
        <p:cNvGrpSpPr/>
        <p:nvPr/>
      </p:nvGrpSpPr>
      <p:grpSpPr>
        <a:xfrm>
          <a:off x="0" y="0"/>
          <a:ext cx="0" cy="0"/>
          <a:chOff x="0" y="0"/>
          <a:chExt cx="0" cy="0"/>
        </a:xfrm>
      </p:grpSpPr>
      <p:sp>
        <p:nvSpPr>
          <p:cNvPr id="397" name="Google Shape;397;p36"/>
          <p:cNvSpPr txBox="1"/>
          <p:nvPr>
            <p:ph type="title"/>
          </p:nvPr>
        </p:nvSpPr>
        <p:spPr>
          <a:xfrm>
            <a:off x="152400" y="0"/>
            <a:ext cx="5394960" cy="8534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Section and segments</a:t>
            </a:r>
            <a:endParaRPr/>
          </a:p>
        </p:txBody>
      </p:sp>
      <p:sp>
        <p:nvSpPr>
          <p:cNvPr id="398" name="Google Shape;398;p36"/>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9" name="Google Shape;399;p36"/>
          <p:cNvSpPr/>
          <p:nvPr/>
        </p:nvSpPr>
        <p:spPr>
          <a:xfrm>
            <a:off x="2445797" y="2029938"/>
            <a:ext cx="10622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400" name="Google Shape;400;p36"/>
          <p:cNvSpPr txBox="1"/>
          <p:nvPr/>
        </p:nvSpPr>
        <p:spPr>
          <a:xfrm>
            <a:off x="5299618" y="1730677"/>
            <a:ext cx="6356505"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entury Gothic"/>
                <a:ea typeface="Century Gothic"/>
                <a:cs typeface="Century Gothic"/>
                <a:sym typeface="Century Gothic"/>
              </a:rPr>
              <a:t>Example: </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Length of a section named dend is 10 µm, if we want to examine the voltage at location which is after 7 µm from point 0, we should do:</a:t>
            </a:r>
            <a:br>
              <a:rPr lang="en-US" sz="1800">
                <a:solidFill>
                  <a:schemeClr val="dk1"/>
                </a:solidFill>
                <a:latin typeface="Century Gothic"/>
                <a:ea typeface="Century Gothic"/>
                <a:cs typeface="Century Gothic"/>
                <a:sym typeface="Century Gothic"/>
              </a:rPr>
            </a:br>
            <a:r>
              <a:rPr lang="en-US" sz="1800">
                <a:solidFill>
                  <a:schemeClr val="dk1"/>
                </a:solidFill>
                <a:latin typeface="Century Gothic"/>
                <a:ea typeface="Century Gothic"/>
                <a:cs typeface="Century Gothic"/>
                <a:sym typeface="Century Gothic"/>
              </a:rPr>
              <a:t>	dend(0.7).v</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Also if the length of the section is 100 µm and we want to examine location 70 µm we would write dend(0.7).v</a:t>
            </a:r>
            <a:endParaRPr/>
          </a:p>
        </p:txBody>
      </p:sp>
      <p:pic>
        <p:nvPicPr>
          <p:cNvPr id="401" name="Google Shape;401;p36"/>
          <p:cNvPicPr preferRelativeResize="0"/>
          <p:nvPr/>
        </p:nvPicPr>
        <p:blipFill rotWithShape="1">
          <a:blip r:embed="rId3">
            <a:alphaModFix/>
          </a:blip>
          <a:srcRect b="0" l="0" r="0" t="0"/>
          <a:stretch/>
        </p:blipFill>
        <p:spPr>
          <a:xfrm>
            <a:off x="1139539" y="2564237"/>
            <a:ext cx="4068565" cy="2678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5" name="Shape 405"/>
        <p:cNvGrpSpPr/>
        <p:nvPr/>
      </p:nvGrpSpPr>
      <p:grpSpPr>
        <a:xfrm>
          <a:off x="0" y="0"/>
          <a:ext cx="0" cy="0"/>
          <a:chOff x="0" y="0"/>
          <a:chExt cx="0" cy="0"/>
        </a:xfrm>
      </p:grpSpPr>
      <p:pic>
        <p:nvPicPr>
          <p:cNvPr id="406" name="Google Shape;406;p37"/>
          <p:cNvPicPr preferRelativeResize="0"/>
          <p:nvPr/>
        </p:nvPicPr>
        <p:blipFill rotWithShape="1">
          <a:blip r:embed="rId3">
            <a:alphaModFix/>
          </a:blip>
          <a:srcRect b="0" l="0" r="0" t="0"/>
          <a:stretch/>
        </p:blipFill>
        <p:spPr>
          <a:xfrm>
            <a:off x="335633" y="2499845"/>
            <a:ext cx="5296025" cy="704622"/>
          </a:xfrm>
          <a:prstGeom prst="rect">
            <a:avLst/>
          </a:prstGeom>
          <a:noFill/>
          <a:ln>
            <a:noFill/>
          </a:ln>
        </p:spPr>
      </p:pic>
      <p:sp>
        <p:nvSpPr>
          <p:cNvPr id="407" name="Google Shape;407;p37"/>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08" name="Google Shape;408;p37"/>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9" name="Google Shape;409;p37"/>
          <p:cNvSpPr/>
          <p:nvPr/>
        </p:nvSpPr>
        <p:spPr>
          <a:xfrm>
            <a:off x="2445801" y="2029950"/>
            <a:ext cx="131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10" name="Google Shape;410;p37"/>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11" name="Google Shape;411;p37"/>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12" name="Google Shape;412;p37"/>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13" name="Google Shape;413;p37"/>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14" name="Google Shape;414;p37"/>
          <p:cNvSpPr/>
          <p:nvPr/>
        </p:nvSpPr>
        <p:spPr>
          <a:xfrm>
            <a:off x="441025" y="3649274"/>
            <a:ext cx="6379800" cy="256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a:t>
            </a:r>
            <a:r>
              <a:rPr i="1" lang="en-US">
                <a:solidFill>
                  <a:srgbClr val="797979"/>
                </a:solidFill>
                <a:latin typeface="Courier"/>
                <a:ea typeface="Courier"/>
                <a:cs typeface="Courier"/>
                <a:sym typeface="Courier"/>
              </a:rPr>
              <a:t>1</a:t>
            </a:r>
            <a:r>
              <a:rPr i="1" lang="en-US">
                <a:latin typeface="Courier"/>
                <a:ea typeface="Courier"/>
                <a:cs typeface="Courier"/>
                <a:sym typeface="Courier"/>
              </a:rPr>
              <a:t>))</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 </a:t>
            </a:r>
            <a:r>
              <a:rPr i="1" lang="en-US">
                <a:solidFill>
                  <a:srgbClr val="797979"/>
                </a:solidFill>
                <a:latin typeface="Courier"/>
                <a:ea typeface="Courier"/>
                <a:cs typeface="Courier"/>
                <a:sym typeface="Courier"/>
              </a:rPr>
              <a:t>0.0004</a:t>
            </a:r>
            <a:endParaRPr>
              <a:solidFill>
                <a:srgbClr val="797979"/>
              </a:solidFill>
              <a:latin typeface="Courier"/>
              <a:ea typeface="Courier"/>
              <a:cs typeface="Courier"/>
              <a:sym typeface="Courier"/>
            </a:endParaRPr>
          </a:p>
        </p:txBody>
      </p:sp>
      <p:sp>
        <p:nvSpPr>
          <p:cNvPr id="415" name="Google Shape;415;p37"/>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37"/>
          <p:cNvSpPr txBox="1"/>
          <p:nvPr/>
        </p:nvSpPr>
        <p:spPr>
          <a:xfrm>
            <a:off x="5860675" y="1750350"/>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Google Shape;158;p20"/>
          <p:cNvSpPr txBox="1"/>
          <p:nvPr>
            <p:ph type="title"/>
          </p:nvPr>
        </p:nvSpPr>
        <p:spPr>
          <a:xfrm>
            <a:off x="203687" y="0"/>
            <a:ext cx="3210073" cy="5181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59" name="Google Shape;159;p20"/>
          <p:cNvSpPr txBox="1"/>
          <p:nvPr>
            <p:ph idx="1" type="body"/>
          </p:nvPr>
        </p:nvSpPr>
        <p:spPr>
          <a:xfrm>
            <a:off x="287261" y="1106130"/>
            <a:ext cx="11712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The </a:t>
            </a:r>
            <a:r>
              <a:rPr b="1" lang="en-US"/>
              <a:t>NEURON Simulation Environment</a:t>
            </a:r>
            <a:r>
              <a:rPr lang="en-US"/>
              <a:t> is designed for modeling </a:t>
            </a:r>
            <a:r>
              <a:rPr lang="en-US">
                <a:solidFill>
                  <a:srgbClr val="FF0000"/>
                </a:solidFill>
              </a:rPr>
              <a:t>individual neurons</a:t>
            </a:r>
            <a:r>
              <a:rPr lang="en-US"/>
              <a:t> and networks of neurons.</a:t>
            </a:r>
            <a:endParaRPr/>
          </a:p>
          <a:p>
            <a:pPr indent="0" lvl="0" marL="0" rtl="0" algn="l">
              <a:lnSpc>
                <a:spcPct val="90000"/>
              </a:lnSpc>
              <a:spcBef>
                <a:spcPts val="1000"/>
              </a:spcBef>
              <a:spcAft>
                <a:spcPts val="0"/>
              </a:spcAft>
              <a:buSzPts val="1800"/>
              <a:buNone/>
            </a:pPr>
            <a:r>
              <a:rPr lang="en-US"/>
              <a:t>It is particularly well-suited to explore problems which are closely linked to experimental data.</a:t>
            </a:r>
            <a:br>
              <a:rPr lang="en-US"/>
            </a:br>
            <a:endParaRPr/>
          </a:p>
          <a:p>
            <a:pPr indent="0" lvl="0" marL="0" rtl="0" algn="l">
              <a:lnSpc>
                <a:spcPct val="90000"/>
              </a:lnSpc>
              <a:spcBef>
                <a:spcPts val="1000"/>
              </a:spcBef>
              <a:spcAft>
                <a:spcPts val="0"/>
              </a:spcAft>
              <a:buSzPts val="1800"/>
              <a:buNone/>
            </a:pPr>
            <a:r>
              <a:rPr lang="en-US"/>
              <a:t>NEURON was build and is maintained by Ted Carnevale and Michael Hines, lately the Blue Brain Project is becoming heavily involved with the development of the software</a:t>
            </a:r>
            <a:br>
              <a:rPr lang="en-US"/>
            </a:br>
            <a:endParaRPr/>
          </a:p>
          <a:p>
            <a:pPr indent="0" lvl="0" marL="0" rtl="0" algn="l">
              <a:lnSpc>
                <a:spcPct val="90000"/>
              </a:lnSpc>
              <a:spcBef>
                <a:spcPts val="1000"/>
              </a:spcBef>
              <a:spcAft>
                <a:spcPts val="0"/>
              </a:spcAft>
              <a:buSzPts val="1800"/>
              <a:buNone/>
            </a:pPr>
            <a:r>
              <a:rPr lang="en-US"/>
              <a:t>Neuron is written in C &amp; C++, the interface with the simulator is with HOC, but a python wrapper was build and now commonly used instead of HOC (NEURON is used as a python package). In addition  User-defined mechanisms such as voltage- and ligand-gated ion channels are used in order to expand NEURON (mod files, need to be compiled).</a:t>
            </a:r>
            <a:endParaRPr/>
          </a:p>
          <a:p>
            <a:pPr indent="0" lvl="0" marL="0" rtl="0" algn="l">
              <a:lnSpc>
                <a:spcPct val="90000"/>
              </a:lnSpc>
              <a:spcBef>
                <a:spcPts val="1000"/>
              </a:spcBef>
              <a:spcAft>
                <a:spcPts val="0"/>
              </a:spcAft>
              <a:buSzPts val="1800"/>
              <a:buNone/>
            </a:pPr>
            <a:r>
              <a:rPr b="1" lang="en-US" u="sng"/>
              <a:t>In this presentation I will show the following examples:</a:t>
            </a:r>
            <a:endParaRPr/>
          </a:p>
          <a:p>
            <a:pPr indent="-342900" lvl="0" marL="342900" rtl="0" algn="l">
              <a:lnSpc>
                <a:spcPct val="90000"/>
              </a:lnSpc>
              <a:spcBef>
                <a:spcPts val="1000"/>
              </a:spcBef>
              <a:spcAft>
                <a:spcPts val="0"/>
              </a:spcAft>
              <a:buSzPts val="1800"/>
              <a:buChar char="🠶"/>
            </a:pPr>
            <a:r>
              <a:rPr lang="en-US"/>
              <a:t>Single compartment model </a:t>
            </a:r>
            <a:endParaRPr/>
          </a:p>
          <a:p>
            <a:pPr indent="-342900" lvl="0" marL="342900" rtl="0" algn="l">
              <a:lnSpc>
                <a:spcPct val="90000"/>
              </a:lnSpc>
              <a:spcBef>
                <a:spcPts val="1000"/>
              </a:spcBef>
              <a:spcAft>
                <a:spcPts val="0"/>
              </a:spcAft>
              <a:buSzPts val="1800"/>
              <a:buChar char="🠶"/>
            </a:pPr>
            <a:r>
              <a:rPr lang="en-US"/>
              <a:t>Ball and Stick model and a replication of a published result (Gidon et al.)</a:t>
            </a:r>
            <a:endParaRPr/>
          </a:p>
          <a:p>
            <a:pPr indent="-342900" lvl="0" marL="342900" rtl="0" algn="l">
              <a:lnSpc>
                <a:spcPct val="90000"/>
              </a:lnSpc>
              <a:spcBef>
                <a:spcPts val="1000"/>
              </a:spcBef>
              <a:spcAft>
                <a:spcPts val="0"/>
              </a:spcAft>
              <a:buSzPts val="1800"/>
              <a:buChar char="🠶"/>
            </a:pPr>
            <a:r>
              <a:rPr lang="en-US"/>
              <a:t>Layer 5 Pyramidal cell and two replications of published results (Hay et al., Doron et 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This presentation is accompanied with jupyter notebooks which contain the complete code of each example - </a:t>
            </a:r>
            <a:r>
              <a:rPr lang="en-US" u="sng">
                <a:solidFill>
                  <a:schemeClr val="hlink"/>
                </a:solidFill>
                <a:hlinkClick r:id="rId3"/>
              </a:rPr>
              <a:t>https://goo.gl/pke4hk</a:t>
            </a:r>
            <a:r>
              <a:rPr lang="en-US"/>
              <a:t> (</a:t>
            </a:r>
            <a:r>
              <a:rPr b="1" lang="en-US"/>
              <a:t>nrnivmodel mods</a:t>
            </a:r>
            <a:r>
              <a:rPr lang="en-US"/>
              <a:t>)</a:t>
            </a:r>
            <a:endParaRPr/>
          </a:p>
          <a:p>
            <a:pPr indent="0" lvl="0" marL="0" rtl="0" algn="l">
              <a:lnSpc>
                <a:spcPct val="90000"/>
              </a:lnSpc>
              <a:spcBef>
                <a:spcPts val="1000"/>
              </a:spcBef>
              <a:spcAft>
                <a:spcPts val="0"/>
              </a:spcAft>
              <a:buSzPts val="1800"/>
              <a:buNone/>
            </a:pPr>
            <a:r>
              <a:t/>
            </a:r>
            <a:endParaRPr/>
          </a:p>
        </p:txBody>
      </p:sp>
      <p:sp>
        <p:nvSpPr>
          <p:cNvPr id="160" name="Google Shape;160;p20"/>
          <p:cNvSpPr txBox="1"/>
          <p:nvPr/>
        </p:nvSpPr>
        <p:spPr>
          <a:xfrm>
            <a:off x="8947446" y="0"/>
            <a:ext cx="32207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4"/>
              </a:rPr>
              <a:t>Read More About NEURON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38"/>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22" name="Google Shape;422;p38"/>
          <p:cNvSpPr/>
          <p:nvPr/>
        </p:nvSpPr>
        <p:spPr>
          <a:xfrm>
            <a:off x="250525" y="1107925"/>
            <a:ext cx="6988500" cy="32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set_recording</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dend_vs =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latin typeface="Courier"/>
                <a:ea typeface="Courier"/>
                <a:cs typeface="Courier"/>
                <a:sym typeface="Courier"/>
              </a:rPr>
              <a:t> seg </a:t>
            </a:r>
            <a:r>
              <a:rPr b="1" i="1" lang="en-US">
                <a:solidFill>
                  <a:srgbClr val="BB49FF"/>
                </a:solidFill>
                <a:latin typeface="Courier"/>
                <a:ea typeface="Courier"/>
                <a:cs typeface="Courier"/>
                <a:sym typeface="Courier"/>
              </a:rPr>
              <a:t>in</a:t>
            </a:r>
            <a:r>
              <a:rPr i="1" lang="en-US">
                <a:latin typeface="Courier"/>
                <a:ea typeface="Courier"/>
                <a:cs typeface="Courier"/>
                <a:sym typeface="Courier"/>
              </a:rPr>
              <a:t> dend:</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dend_vs.append(h.Vector())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t>
            </a:r>
            <a:r>
              <a:rPr i="1" lang="en-US">
                <a:solidFill>
                  <a:srgbClr val="797979"/>
                </a:solidFill>
                <a:latin typeface="Courier"/>
                <a:ea typeface="Courier"/>
                <a:cs typeface="Courier"/>
                <a:sym typeface="Courier"/>
              </a:rPr>
              <a:t>-1</a:t>
            </a:r>
            <a:r>
              <a:rPr i="1" lang="en-US">
                <a:latin typeface="Courier"/>
                <a:ea typeface="Courier"/>
                <a:cs typeface="Courier"/>
                <a:sym typeface="Courier"/>
              </a:rPr>
              <a:t>].record(seg._ref_v)</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run the simulation</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I.record(synapse._ref_i)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t.record(h._ref_t)  </a:t>
            </a:r>
            <a:r>
              <a:rPr i="1" lang="en-US">
                <a:solidFill>
                  <a:srgbClr val="4F9192"/>
                </a:solidFill>
                <a:latin typeface="Courier"/>
                <a:ea typeface="Courier"/>
                <a:cs typeface="Courier"/>
                <a:sym typeface="Courier"/>
              </a:rPr>
              <a:t>#record time.</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h.v_init = </a:t>
            </a:r>
            <a:r>
              <a:rPr i="1" lang="en-US">
                <a:solidFill>
                  <a:srgbClr val="797979"/>
                </a:solidFill>
                <a:latin typeface="Courier"/>
                <a:ea typeface="Courier"/>
                <a:cs typeface="Courier"/>
                <a:sym typeface="Courier"/>
              </a:rPr>
              <a:t>-70</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starting voltage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simulation time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latin typeface="Courier"/>
              <a:ea typeface="Courier"/>
              <a:cs typeface="Courier"/>
              <a:sym typeface="Courier"/>
            </a:endParaRPr>
          </a:p>
          <a:p>
            <a:pPr indent="0" lvl="0" marL="0" rtl="0" algn="l">
              <a:spcBef>
                <a:spcPts val="0"/>
              </a:spcBef>
              <a:spcAft>
                <a:spcPts val="0"/>
              </a:spcAft>
              <a:buSzPts val="1100"/>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pic>
        <p:nvPicPr>
          <p:cNvPr id="423" name="Google Shape;423;p38"/>
          <p:cNvPicPr preferRelativeResize="0"/>
          <p:nvPr/>
        </p:nvPicPr>
        <p:blipFill>
          <a:blip r:embed="rId3">
            <a:alphaModFix/>
          </a:blip>
          <a:stretch>
            <a:fillRect/>
          </a:stretch>
        </p:blipFill>
        <p:spPr>
          <a:xfrm>
            <a:off x="6840075" y="1488925"/>
            <a:ext cx="4336675" cy="2884925"/>
          </a:xfrm>
          <a:prstGeom prst="rect">
            <a:avLst/>
          </a:prstGeom>
          <a:noFill/>
          <a:ln>
            <a:noFill/>
          </a:ln>
        </p:spPr>
      </p:pic>
      <p:sp>
        <p:nvSpPr>
          <p:cNvPr id="424" name="Google Shape;424;p38"/>
          <p:cNvSpPr txBox="1"/>
          <p:nvPr/>
        </p:nvSpPr>
        <p:spPr>
          <a:xfrm>
            <a:off x="301200" y="4525350"/>
            <a:ext cx="6312000" cy="19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plot the results</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plt.figure(figsize=(8,5))</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solidFill>
                  <a:schemeClr val="dk1"/>
                </a:solidFill>
                <a:latin typeface="Courier"/>
                <a:ea typeface="Courier"/>
                <a:cs typeface="Courier"/>
                <a:sym typeface="Courier"/>
              </a:rPr>
              <a:t> i,v </a:t>
            </a:r>
            <a:r>
              <a:rPr b="1" i="1" lang="en-US">
                <a:solidFill>
                  <a:srgbClr val="BB49FF"/>
                </a:solidFill>
                <a:latin typeface="Courier"/>
                <a:ea typeface="Courier"/>
                <a:cs typeface="Courier"/>
                <a:sym typeface="Courier"/>
              </a:rPr>
              <a:t>in</a:t>
            </a:r>
            <a:r>
              <a:rPr i="1" lang="en-US">
                <a:solidFill>
                  <a:schemeClr val="dk1"/>
                </a:solidFill>
                <a:latin typeface="Courier"/>
                <a:ea typeface="Courier"/>
                <a:cs typeface="Courier"/>
                <a:sym typeface="Courier"/>
              </a:rPr>
              <a:t> list(enumerate(dend_vs))[::3]:</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plt.plot(t, v, color=(0,0,0.5+0.5*i/len(dend_vs)),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label = '</a:t>
            </a:r>
            <a:r>
              <a:rPr i="1" lang="en-US">
                <a:solidFill>
                  <a:srgbClr val="BA2121"/>
                </a:solidFill>
                <a:latin typeface="Courier"/>
                <a:ea typeface="Courier"/>
                <a:cs typeface="Courier"/>
                <a:sym typeface="Courier"/>
              </a:rPr>
              <a:t>dend('+str(round(i/len(dend_vs), 2))+')</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plt.xlabel("</a:t>
            </a:r>
            <a:r>
              <a:rPr i="1" lang="en-US">
                <a:solidFill>
                  <a:srgbClr val="BA2121"/>
                </a:solidFill>
                <a:latin typeface="Courier"/>
                <a:ea typeface="Courier"/>
                <a:cs typeface="Courier"/>
                <a:sym typeface="Courier"/>
              </a:rPr>
              <a:t>time (ms)</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plt.ylabel("</a:t>
            </a:r>
            <a:r>
              <a:rPr i="1" lang="en-US">
                <a:solidFill>
                  <a:srgbClr val="BA2121"/>
                </a:solidFill>
                <a:latin typeface="Courier"/>
                <a:ea typeface="Courier"/>
                <a:cs typeface="Courier"/>
                <a:sym typeface="Courier"/>
              </a:rPr>
              <a:t>V (mV)</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plt.title("</a:t>
            </a:r>
            <a:r>
              <a:rPr i="1" lang="en-US">
                <a:solidFill>
                  <a:srgbClr val="BA2121"/>
                </a:solidFill>
                <a:latin typeface="Courier"/>
                <a:ea typeface="Courier"/>
                <a:cs typeface="Courier"/>
                <a:sym typeface="Courier"/>
              </a:rPr>
              <a:t>attenuation in a passive cable</a:t>
            </a:r>
            <a:r>
              <a:rPr i="1" lang="en-US">
                <a:solidFill>
                  <a:schemeClr val="dk1"/>
                </a:solidFill>
                <a:latin typeface="Courier"/>
                <a:ea typeface="Courier"/>
                <a:cs typeface="Courier"/>
                <a:sym typeface="Courier"/>
              </a:rPr>
              <a:t>")</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par>
                                <p:cTn fill="hold" nodeType="with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pic>
        <p:nvPicPr>
          <p:cNvPr id="429" name="Google Shape;429;p39"/>
          <p:cNvPicPr preferRelativeResize="0"/>
          <p:nvPr/>
        </p:nvPicPr>
        <p:blipFill rotWithShape="1">
          <a:blip r:embed="rId3">
            <a:alphaModFix/>
          </a:blip>
          <a:srcRect b="-53448" l="0" r="-7066" t="-49391"/>
          <a:stretch/>
        </p:blipFill>
        <p:spPr>
          <a:xfrm>
            <a:off x="389850" y="3612525"/>
            <a:ext cx="5670128" cy="1429278"/>
          </a:xfrm>
          <a:prstGeom prst="rect">
            <a:avLst/>
          </a:prstGeom>
          <a:noFill/>
          <a:ln>
            <a:noFill/>
          </a:ln>
        </p:spPr>
      </p:pic>
      <p:sp>
        <p:nvSpPr>
          <p:cNvPr id="430" name="Google Shape;430;p39"/>
          <p:cNvSpPr txBox="1"/>
          <p:nvPr>
            <p:ph type="title"/>
          </p:nvPr>
        </p:nvSpPr>
        <p:spPr>
          <a:xfrm>
            <a:off x="213341" y="0"/>
            <a:ext cx="91884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forward </a:t>
            </a:r>
            <a:r>
              <a:rPr lang="en-US" sz="3200"/>
              <a:t>propagation</a:t>
            </a:r>
            <a:endParaRPr/>
          </a:p>
        </p:txBody>
      </p:sp>
      <p:sp>
        <p:nvSpPr>
          <p:cNvPr id="431" name="Google Shape;431;p39"/>
          <p:cNvSpPr txBox="1"/>
          <p:nvPr/>
        </p:nvSpPr>
        <p:spPr>
          <a:xfrm>
            <a:off x="123828" y="3992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32" name="Google Shape;432;p39"/>
          <p:cNvSpPr txBox="1"/>
          <p:nvPr/>
        </p:nvSpPr>
        <p:spPr>
          <a:xfrm>
            <a:off x="1034539" y="41594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33" name="Google Shape;433;p39"/>
          <p:cNvSpPr txBox="1"/>
          <p:nvPr/>
        </p:nvSpPr>
        <p:spPr>
          <a:xfrm>
            <a:off x="4852093" y="4005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34" name="Google Shape;434;p39"/>
          <p:cNvSpPr/>
          <p:nvPr/>
        </p:nvSpPr>
        <p:spPr>
          <a:xfrm>
            <a:off x="6046800" y="618775"/>
            <a:ext cx="6145200" cy="422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1/10000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1/Rm - Rm ohm*cm^2</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435" name="Google Shape;435;p39"/>
          <p:cNvSpPr/>
          <p:nvPr/>
        </p:nvSpPr>
        <p:spPr>
          <a:xfrm>
            <a:off x="853114" y="38970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6" name="Google Shape;436;p39"/>
          <p:cNvSpPr/>
          <p:nvPr/>
        </p:nvSpPr>
        <p:spPr>
          <a:xfrm>
            <a:off x="853113" y="45852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7" name="Google Shape;437;p39"/>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8" name="Google Shape;438;p39"/>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9" name="Google Shape;439;p39"/>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40" name="Google Shape;440;p39"/>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41" name="Google Shape;441;p39"/>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pic>
        <p:nvPicPr>
          <p:cNvPr id="442" name="Google Shape;442;p39"/>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43" name="Google Shape;443;p39"/>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44" name="Google Shape;444;p39"/>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45" name="Google Shape;445;p39"/>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46" name="Google Shape;446;p39"/>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9"/>
          <p:cNvSpPr txBox="1"/>
          <p:nvPr/>
        </p:nvSpPr>
        <p:spPr>
          <a:xfrm>
            <a:off x="4493550" y="1994575"/>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
        <p:nvSpPr>
          <p:cNvPr id="448" name="Google Shape;448;p39"/>
          <p:cNvSpPr txBox="1"/>
          <p:nvPr/>
        </p:nvSpPr>
        <p:spPr>
          <a:xfrm>
            <a:off x="6045875" y="5003125"/>
            <a:ext cx="60759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a:t>
            </a:r>
            <a:endParaRPr>
              <a:solidFill>
                <a:schemeClr val="dk1"/>
              </a:solidFill>
            </a:endParaRPr>
          </a:p>
          <a:p>
            <a:pPr indent="0" lvl="0" marL="0" rtl="0" algn="l">
              <a:spcBef>
                <a:spcPts val="0"/>
              </a:spcBef>
              <a:spcAft>
                <a:spcPts val="0"/>
              </a:spcAft>
              <a:buClr>
                <a:schemeClr val="dk1"/>
              </a:buClr>
              <a:buFont typeface="Arial"/>
              <a:buNone/>
            </a:pPr>
            <a:r>
              <a:rPr i="1" lang="en-US" sz="1200">
                <a:solidFill>
                  <a:srgbClr val="4F9192"/>
                </a:solidFill>
                <a:latin typeface="Courier"/>
                <a:ea typeface="Courier"/>
                <a:cs typeface="Courier"/>
                <a:sym typeface="Courier"/>
              </a:rPr>
              <a:t>			   #to the start of the dendrite</a:t>
            </a:r>
            <a:endParaRPr>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1" st="1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2" st="1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3" st="1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4" st="1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5" st="1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6" st="1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7" st="1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8" st="1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xEl>
                                              <p:pRg end="19" st="1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5"/>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8"/>
                                        </p:tgtEl>
                                        <p:attrNameLst>
                                          <p:attrName>style.visibility</p:attrName>
                                        </p:attrNameLst>
                                      </p:cBhvr>
                                      <p:to>
                                        <p:strVal val="visible"/>
                                      </p:to>
                                    </p:set>
                                    <p:animEffect filter="fade" transition="in">
                                      <p:cBhvr>
                                        <p:cTn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0"/>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run the synapse </a:t>
            </a:r>
            <a:r>
              <a:rPr lang="en-US" sz="3200"/>
              <a:t>again</a:t>
            </a:r>
            <a:endParaRPr/>
          </a:p>
        </p:txBody>
      </p:sp>
      <p:sp>
        <p:nvSpPr>
          <p:cNvPr id="454" name="Google Shape;454;p40"/>
          <p:cNvSpPr/>
          <p:nvPr/>
        </p:nvSpPr>
        <p:spPr>
          <a:xfrm>
            <a:off x="5730205" y="581239"/>
            <a:ext cx="6379834" cy="61247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h.Exp2Syn(dend(1))</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a:t>
            </a:r>
            <a:r>
              <a:rPr i="1" lang="en-US">
                <a:solidFill>
                  <a:srgbClr val="797979"/>
                </a:solidFill>
                <a:latin typeface="Courier"/>
                <a:ea typeface="Courier"/>
                <a:cs typeface="Courier"/>
                <a:sym typeface="Courier"/>
              </a:rPr>
              <a:t> 0.0004</a:t>
            </a:r>
            <a:endParaRPr>
              <a:solidFill>
                <a:srgbClr val="797979"/>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pic>
        <p:nvPicPr>
          <p:cNvPr id="455" name="Google Shape;455;p40"/>
          <p:cNvPicPr preferRelativeResize="0"/>
          <p:nvPr/>
        </p:nvPicPr>
        <p:blipFill>
          <a:blip r:embed="rId3">
            <a:alphaModFix/>
          </a:blip>
          <a:stretch>
            <a:fillRect/>
          </a:stretch>
        </p:blipFill>
        <p:spPr>
          <a:xfrm>
            <a:off x="688025" y="1152750"/>
            <a:ext cx="3404874" cy="2265050"/>
          </a:xfrm>
          <a:prstGeom prst="rect">
            <a:avLst/>
          </a:prstGeom>
          <a:noFill/>
          <a:ln>
            <a:noFill/>
          </a:ln>
        </p:spPr>
      </p:pic>
      <p:pic>
        <p:nvPicPr>
          <p:cNvPr id="456" name="Google Shape;456;p40"/>
          <p:cNvPicPr preferRelativeResize="0"/>
          <p:nvPr/>
        </p:nvPicPr>
        <p:blipFill>
          <a:blip r:embed="rId4">
            <a:alphaModFix/>
          </a:blip>
          <a:stretch>
            <a:fillRect/>
          </a:stretch>
        </p:blipFill>
        <p:spPr>
          <a:xfrm>
            <a:off x="611825" y="3863800"/>
            <a:ext cx="3585724" cy="235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pic>
        <p:nvPicPr>
          <p:cNvPr id="461" name="Google Shape;461;p41"/>
          <p:cNvPicPr preferRelativeResize="0"/>
          <p:nvPr/>
        </p:nvPicPr>
        <p:blipFill rotWithShape="1">
          <a:blip r:embed="rId3">
            <a:alphaModFix/>
          </a:blip>
          <a:srcRect b="0" l="0" r="0" t="0"/>
          <a:stretch/>
        </p:blipFill>
        <p:spPr>
          <a:xfrm>
            <a:off x="369258" y="3109932"/>
            <a:ext cx="5296025" cy="704622"/>
          </a:xfrm>
          <a:prstGeom prst="rect">
            <a:avLst/>
          </a:prstGeom>
          <a:noFill/>
          <a:ln>
            <a:noFill/>
          </a:ln>
        </p:spPr>
      </p:pic>
      <p:sp>
        <p:nvSpPr>
          <p:cNvPr id="462" name="Google Shape;462;p41"/>
          <p:cNvSpPr txBox="1"/>
          <p:nvPr>
            <p:ph type="title"/>
          </p:nvPr>
        </p:nvSpPr>
        <p:spPr>
          <a:xfrm>
            <a:off x="152400" y="0"/>
            <a:ext cx="11871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a:t>
            </a:r>
            <a:r>
              <a:rPr lang="en-US" sz="3200"/>
              <a:t>forward propagation in steady state</a:t>
            </a:r>
            <a:endParaRPr/>
          </a:p>
        </p:txBody>
      </p:sp>
      <p:sp>
        <p:nvSpPr>
          <p:cNvPr id="463" name="Google Shape;463;p41"/>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4" name="Google Shape;464;p41"/>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5" name="Google Shape;465;p41"/>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66" name="Google Shape;466;p41"/>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67" name="Google Shape;467;p41"/>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sp>
        <p:nvSpPr>
          <p:cNvPr id="468" name="Google Shape;468;p41"/>
          <p:cNvSpPr txBox="1"/>
          <p:nvPr/>
        </p:nvSpPr>
        <p:spPr>
          <a:xfrm>
            <a:off x="103236" y="330771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69" name="Google Shape;469;p41"/>
          <p:cNvSpPr txBox="1"/>
          <p:nvPr/>
        </p:nvSpPr>
        <p:spPr>
          <a:xfrm>
            <a:off x="981080"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70" name="Google Shape;470;p41"/>
          <p:cNvSpPr txBox="1"/>
          <p:nvPr/>
        </p:nvSpPr>
        <p:spPr>
          <a:xfrm>
            <a:off x="4808394"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pic>
        <p:nvPicPr>
          <p:cNvPr id="471" name="Google Shape;471;p41"/>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72" name="Google Shape;472;p41"/>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73" name="Google Shape;473;p41"/>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74" name="Google Shape;474;p41"/>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75" name="Google Shape;475;p41"/>
          <p:cNvSpPr/>
          <p:nvPr/>
        </p:nvSpPr>
        <p:spPr>
          <a:xfrm>
            <a:off x="5730205" y="581239"/>
            <a:ext cx="6379800" cy="612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IClamp(h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add a current clamp the 			    # the middle of the soma</a:t>
            </a:r>
            <a:endParaRPr>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delay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  </a:t>
            </a:r>
            <a:r>
              <a:rPr i="1" lang="en-US">
                <a:solidFill>
                  <a:srgbClr val="4F9192"/>
                </a:solidFill>
                <a:latin typeface="Courier"/>
                <a:ea typeface="Courier"/>
                <a:cs typeface="Courier"/>
                <a:sym typeface="Courier"/>
              </a:rPr>
              <a:t># ms</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dur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100</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amp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0.1 </a:t>
            </a:r>
            <a:r>
              <a:rPr i="1" lang="en-US">
                <a:solidFill>
                  <a:srgbClr val="4F9192"/>
                </a:solidFill>
                <a:latin typeface="Courier"/>
                <a:ea typeface="Courier"/>
                <a:cs typeface="Courier"/>
                <a:sym typeface="Courier"/>
              </a:rPr>
              <a:t># nA</a:t>
            </a:r>
            <a:endParaRPr>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a:solidFill>
                  <a:srgbClr val="797979"/>
                </a:solidFill>
                <a:latin typeface="Courier"/>
                <a:ea typeface="Courier"/>
                <a:cs typeface="Courier"/>
                <a:sym typeface="Courier"/>
              </a:rPr>
              <a:t>120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sp>
        <p:nvSpPr>
          <p:cNvPr id="476" name="Google Shape;476;p41"/>
          <p:cNvSpPr txBox="1"/>
          <p:nvPr/>
        </p:nvSpPr>
        <p:spPr>
          <a:xfrm>
            <a:off x="10480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Ball_and_stick</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42"/>
          <p:cNvSpPr txBox="1"/>
          <p:nvPr>
            <p:ph type="title"/>
          </p:nvPr>
        </p:nvSpPr>
        <p:spPr>
          <a:xfrm>
            <a:off x="255051" y="0"/>
            <a:ext cx="11724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a:t>
            </a:r>
            <a:r>
              <a:rPr lang="en-US" sz="3200"/>
              <a:t>- forward propagation in steady state</a:t>
            </a:r>
            <a:endParaRPr/>
          </a:p>
        </p:txBody>
      </p:sp>
      <p:sp>
        <p:nvSpPr>
          <p:cNvPr id="483" name="Google Shape;483;p42"/>
          <p:cNvSpPr/>
          <p:nvPr/>
        </p:nvSpPr>
        <p:spPr>
          <a:xfrm rot="5400000">
            <a:off x="760831"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4" name="Google Shape;484;p42"/>
          <p:cNvSpPr/>
          <p:nvPr/>
        </p:nvSpPr>
        <p:spPr>
          <a:xfrm rot="5400000">
            <a:off x="3186531"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5" name="Google Shape;485;p42"/>
          <p:cNvSpPr txBox="1"/>
          <p:nvPr/>
        </p:nvSpPr>
        <p:spPr>
          <a:xfrm>
            <a:off x="690972" y="1090300"/>
            <a:ext cx="1062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86" name="Google Shape;486;p42"/>
          <p:cNvSpPr/>
          <p:nvPr/>
        </p:nvSpPr>
        <p:spPr>
          <a:xfrm>
            <a:off x="2548452" y="2029950"/>
            <a:ext cx="1272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487" name="Google Shape;487;p42"/>
          <p:cNvSpPr/>
          <p:nvPr/>
        </p:nvSpPr>
        <p:spPr>
          <a:xfrm>
            <a:off x="5853556" y="766925"/>
            <a:ext cx="6394369" cy="181588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 Results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figure(figsize</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8</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soma_v,color</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'soma(0.5)'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i,v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a:t>
            </a:r>
            <a:r>
              <a:rPr lang="en-US" sz="1400">
                <a:solidFill>
                  <a:srgbClr val="008F00"/>
                </a:solidFill>
                <a:latin typeface="Courier"/>
                <a:ea typeface="Courier"/>
                <a:cs typeface="Courier"/>
                <a:sym typeface="Courier"/>
              </a:rPr>
              <a:t>list</a:t>
            </a:r>
            <a:r>
              <a:rPr lang="en-US" sz="1400">
                <a:solidFill>
                  <a:schemeClr val="dk1"/>
                </a:solidFill>
                <a:latin typeface="Courier"/>
                <a:ea typeface="Courier"/>
                <a:cs typeface="Courier"/>
                <a:sym typeface="Courier"/>
              </a:rPr>
              <a:t>(</a:t>
            </a:r>
            <a:r>
              <a:rPr lang="en-US" sz="1400">
                <a:solidFill>
                  <a:srgbClr val="008F00"/>
                </a:solidFill>
                <a:latin typeface="Courier"/>
                <a:ea typeface="Courier"/>
                <a:cs typeface="Courier"/>
                <a:sym typeface="Courier"/>
              </a:rPr>
              <a:t>enumerate</a:t>
            </a:r>
            <a:r>
              <a:rPr lang="en-US" sz="1400">
                <a:solidFill>
                  <a:schemeClr val="dk1"/>
                </a:solidFill>
                <a:latin typeface="Courier"/>
                <a:ea typeface="Courier"/>
                <a:cs typeface="Courier"/>
                <a:sym typeface="Courier"/>
              </a:rPr>
              <a:t>(dend_vs))[::</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v, color</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0.5+0.5*</a:t>
            </a:r>
            <a:r>
              <a:rPr lang="en-US" sz="1400">
                <a:solidFill>
                  <a:schemeClr val="dk1"/>
                </a:solidFill>
                <a:latin typeface="Courier"/>
                <a:ea typeface="Courier"/>
                <a:cs typeface="Courier"/>
                <a:sym typeface="Courier"/>
              </a:rPr>
              <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label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'dend({:.2})'</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format(i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a:t>
            </a:r>
            <a:endParaRPr sz="1400">
              <a:solidFill>
                <a:schemeClr val="dk1"/>
              </a:solidFill>
              <a:latin typeface="Courier"/>
              <a:ea typeface="Courier"/>
              <a:cs typeface="Courier"/>
              <a:sym typeface="Courier"/>
            </a:endParaRPr>
          </a:p>
        </p:txBody>
      </p:sp>
      <p:pic>
        <p:nvPicPr>
          <p:cNvPr id="488" name="Google Shape;488;p42"/>
          <p:cNvPicPr preferRelativeResize="0"/>
          <p:nvPr/>
        </p:nvPicPr>
        <p:blipFill rotWithShape="1">
          <a:blip r:embed="rId3">
            <a:alphaModFix/>
          </a:blip>
          <a:srcRect b="0" l="0" r="0" t="0"/>
          <a:stretch/>
        </p:blipFill>
        <p:spPr>
          <a:xfrm>
            <a:off x="5717783" y="2715211"/>
            <a:ext cx="5952644" cy="3720403"/>
          </a:xfrm>
          <a:prstGeom prst="rect">
            <a:avLst/>
          </a:prstGeom>
          <a:noFill/>
          <a:ln>
            <a:noFill/>
          </a:ln>
        </p:spPr>
      </p:pic>
      <p:pic>
        <p:nvPicPr>
          <p:cNvPr id="489" name="Google Shape;489;p42"/>
          <p:cNvPicPr preferRelativeResize="0"/>
          <p:nvPr/>
        </p:nvPicPr>
        <p:blipFill rotWithShape="1">
          <a:blip r:embed="rId4">
            <a:alphaModFix/>
          </a:blip>
          <a:srcRect b="-53448" l="0" r="-7066" t="-49391"/>
          <a:stretch/>
        </p:blipFill>
        <p:spPr>
          <a:xfrm>
            <a:off x="389850" y="2774325"/>
            <a:ext cx="5670128" cy="1429278"/>
          </a:xfrm>
          <a:prstGeom prst="rect">
            <a:avLst/>
          </a:prstGeom>
          <a:noFill/>
          <a:ln>
            <a:noFill/>
          </a:ln>
        </p:spPr>
      </p:pic>
      <p:sp>
        <p:nvSpPr>
          <p:cNvPr id="490" name="Google Shape;490;p42"/>
          <p:cNvSpPr txBox="1"/>
          <p:nvPr/>
        </p:nvSpPr>
        <p:spPr>
          <a:xfrm>
            <a:off x="123828" y="31540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91" name="Google Shape;491;p42"/>
          <p:cNvSpPr txBox="1"/>
          <p:nvPr/>
        </p:nvSpPr>
        <p:spPr>
          <a:xfrm>
            <a:off x="1034539" y="31688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92" name="Google Shape;492;p42"/>
          <p:cNvSpPr txBox="1"/>
          <p:nvPr/>
        </p:nvSpPr>
        <p:spPr>
          <a:xfrm>
            <a:off x="4852093" y="31672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93" name="Google Shape;493;p42"/>
          <p:cNvSpPr/>
          <p:nvPr/>
        </p:nvSpPr>
        <p:spPr>
          <a:xfrm>
            <a:off x="853114" y="29064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4" name="Google Shape;494;p42"/>
          <p:cNvSpPr/>
          <p:nvPr/>
        </p:nvSpPr>
        <p:spPr>
          <a:xfrm>
            <a:off x="853113" y="35184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sp>
        <p:nvSpPr>
          <p:cNvPr id="500" name="Google Shape;500;p43"/>
          <p:cNvSpPr txBox="1"/>
          <p:nvPr>
            <p:ph type="title"/>
          </p:nvPr>
        </p:nvSpPr>
        <p:spPr>
          <a:xfrm>
            <a:off x="277088" y="22250"/>
            <a:ext cx="9741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a:t>
            </a:r>
            <a:r>
              <a:rPr lang="en-US" sz="3200"/>
              <a:t>propagation</a:t>
            </a:r>
            <a:endParaRPr/>
          </a:p>
        </p:txBody>
      </p:sp>
      <p:sp>
        <p:nvSpPr>
          <p:cNvPr id="501" name="Google Shape;501;p43"/>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2" name="Google Shape;502;p43"/>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3" name="Google Shape;503;p43"/>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04" name="Google Shape;504;p43"/>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05" name="Google Shape;505;p43"/>
          <p:cNvSpPr/>
          <p:nvPr/>
        </p:nvSpPr>
        <p:spPr>
          <a:xfrm>
            <a:off x="6158222" y="867067"/>
            <a:ext cx="60960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Add HH channels to soma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25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dur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30</a:t>
            </a:r>
            <a:endParaRPr sz="1400">
              <a:solidFill>
                <a:schemeClr val="dk1"/>
              </a:solidFill>
              <a:latin typeface="Courier"/>
              <a:ea typeface="Courier"/>
              <a:cs typeface="Courier"/>
              <a:sym typeface="Courier"/>
            </a:endParaRPr>
          </a:p>
        </p:txBody>
      </p:sp>
      <p:pic>
        <p:nvPicPr>
          <p:cNvPr id="506" name="Google Shape;506;p43"/>
          <p:cNvPicPr preferRelativeResize="0"/>
          <p:nvPr/>
        </p:nvPicPr>
        <p:blipFill rotWithShape="1">
          <a:blip r:embed="rId3">
            <a:alphaModFix/>
          </a:blip>
          <a:srcRect b="0" l="0" r="0" t="0"/>
          <a:stretch/>
        </p:blipFill>
        <p:spPr>
          <a:xfrm>
            <a:off x="671948" y="3960501"/>
            <a:ext cx="4519058" cy="2824411"/>
          </a:xfrm>
          <a:prstGeom prst="rect">
            <a:avLst/>
          </a:prstGeom>
          <a:noFill/>
          <a:ln>
            <a:noFill/>
          </a:ln>
        </p:spPr>
      </p:pic>
      <p:pic>
        <p:nvPicPr>
          <p:cNvPr id="507" name="Google Shape;507;p43"/>
          <p:cNvPicPr preferRelativeResize="0"/>
          <p:nvPr/>
        </p:nvPicPr>
        <p:blipFill>
          <a:blip r:embed="rId4">
            <a:alphaModFix/>
          </a:blip>
          <a:stretch>
            <a:fillRect/>
          </a:stretch>
        </p:blipFill>
        <p:spPr>
          <a:xfrm>
            <a:off x="7052975" y="3960500"/>
            <a:ext cx="4299569" cy="2824400"/>
          </a:xfrm>
          <a:prstGeom prst="rect">
            <a:avLst/>
          </a:prstGeom>
          <a:noFill/>
          <a:ln>
            <a:noFill/>
          </a:ln>
        </p:spPr>
      </p:pic>
      <p:pic>
        <p:nvPicPr>
          <p:cNvPr id="508" name="Google Shape;508;p43"/>
          <p:cNvPicPr preferRelativeResize="0"/>
          <p:nvPr/>
        </p:nvPicPr>
        <p:blipFill rotWithShape="1">
          <a:blip r:embed="rId5">
            <a:alphaModFix/>
          </a:blip>
          <a:srcRect b="-53448" l="0" r="-7066" t="-49391"/>
          <a:stretch/>
        </p:blipFill>
        <p:spPr>
          <a:xfrm>
            <a:off x="389850" y="2469525"/>
            <a:ext cx="5670128" cy="1429278"/>
          </a:xfrm>
          <a:prstGeom prst="rect">
            <a:avLst/>
          </a:prstGeom>
          <a:noFill/>
          <a:ln>
            <a:noFill/>
          </a:ln>
        </p:spPr>
      </p:pic>
      <p:sp>
        <p:nvSpPr>
          <p:cNvPr id="509" name="Google Shape;509;p43"/>
          <p:cNvSpPr txBox="1"/>
          <p:nvPr/>
        </p:nvSpPr>
        <p:spPr>
          <a:xfrm>
            <a:off x="123828" y="2849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10" name="Google Shape;510;p43"/>
          <p:cNvSpPr txBox="1"/>
          <p:nvPr/>
        </p:nvSpPr>
        <p:spPr>
          <a:xfrm>
            <a:off x="10345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11" name="Google Shape;511;p43"/>
          <p:cNvSpPr txBox="1"/>
          <p:nvPr/>
        </p:nvSpPr>
        <p:spPr>
          <a:xfrm>
            <a:off x="48520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12" name="Google Shape;512;p43"/>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3" name="Google Shape;513;p43"/>
          <p:cNvSpPr/>
          <p:nvPr/>
        </p:nvSpPr>
        <p:spPr>
          <a:xfrm>
            <a:off x="8531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44"/>
          <p:cNvSpPr txBox="1"/>
          <p:nvPr>
            <p:ph type="title"/>
          </p:nvPr>
        </p:nvSpPr>
        <p:spPr>
          <a:xfrm>
            <a:off x="277100" y="22250"/>
            <a:ext cx="118251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propagation of synapse</a:t>
            </a:r>
            <a:endParaRPr/>
          </a:p>
        </p:txBody>
      </p:sp>
      <p:sp>
        <p:nvSpPr>
          <p:cNvPr id="520" name="Google Shape;520;p44"/>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1" name="Google Shape;521;p44"/>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2" name="Google Shape;522;p44"/>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23" name="Google Shape;523;p44"/>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24" name="Google Shape;524;p44"/>
          <p:cNvSpPr/>
          <p:nvPr/>
        </p:nvSpPr>
        <p:spPr>
          <a:xfrm>
            <a:off x="6158222" y="638467"/>
            <a:ext cx="6096000" cy="267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a:solidFill>
                  <a:schemeClr val="dk1"/>
                </a:solidFill>
                <a:latin typeface="Courier"/>
                <a:ea typeface="Courier"/>
                <a:cs typeface="Courier"/>
                <a:sym typeface="Courier"/>
              </a:rPr>
              <a:t>go back to the synapse simulation and change the location of the synapse to the soma.</a:t>
            </a:r>
            <a:endParaRPr>
              <a:solidFill>
                <a:schemeClr val="dk1"/>
              </a:solidFill>
              <a:latin typeface="Courier"/>
              <a:ea typeface="Courier"/>
              <a:cs typeface="Courier"/>
              <a:sym typeface="Courier"/>
            </a:endParaRPr>
          </a:p>
          <a:p>
            <a:pPr indent="0" lvl="0" marL="0" marR="0" rtl="0" algn="l">
              <a:spcBef>
                <a:spcPts val="0"/>
              </a:spcBef>
              <a:spcAft>
                <a:spcPts val="0"/>
              </a:spcAft>
              <a:buNone/>
            </a:pPr>
            <a:r>
              <a:rPr lang="en-US">
                <a:solidFill>
                  <a:schemeClr val="dk1"/>
                </a:solidFill>
                <a:latin typeface="Courier"/>
                <a:ea typeface="Courier"/>
                <a:cs typeface="Courier"/>
                <a:sym typeface="Courier"/>
              </a:rPr>
              <a:t>(slides 19-20), change:</a:t>
            </a:r>
            <a:endParaRPr>
              <a:solidFill>
                <a:schemeClr val="dk1"/>
              </a:solidFill>
              <a:latin typeface="Courier"/>
              <a:ea typeface="Courier"/>
              <a:cs typeface="Courier"/>
              <a:sym typeface="Courier"/>
            </a:endParaRPr>
          </a:p>
          <a:p>
            <a:pPr indent="457200" lvl="0" marL="0" marR="0" rtl="0" algn="l">
              <a:spcBef>
                <a:spcPts val="0"/>
              </a:spcBef>
              <a:spcAft>
                <a:spcPts val="0"/>
              </a:spcAft>
              <a:buNone/>
            </a:pPr>
            <a:r>
              <a:rPr lang="en-US">
                <a:solidFill>
                  <a:schemeClr val="dk1"/>
                </a:solidFill>
                <a:latin typeface="Courier"/>
                <a:ea typeface="Courier"/>
                <a:cs typeface="Courier"/>
                <a:sym typeface="Courier"/>
              </a:rPr>
              <a:t> </a:t>
            </a:r>
            <a:r>
              <a:rPr i="1" lang="en-US">
                <a:solidFill>
                  <a:schemeClr val="dk1"/>
                </a:solidFill>
                <a:latin typeface="Courier"/>
                <a:ea typeface="Courier"/>
                <a:cs typeface="Courier"/>
                <a:sym typeface="Courier"/>
              </a:rPr>
              <a:t>synapse = h.Exp2Syn(dend(1))</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to:</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	synapse = h.Exp2Syn(soma(0.5))</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and run.</a:t>
            </a:r>
            <a:endParaRPr i="1">
              <a:solidFill>
                <a:schemeClr val="dk1"/>
              </a:solidFill>
              <a:latin typeface="Courier"/>
              <a:ea typeface="Courier"/>
              <a:cs typeface="Courier"/>
              <a:sym typeface="Courier"/>
            </a:endParaRPr>
          </a:p>
          <a:p>
            <a:pPr indent="0" lvl="0" marL="0" marR="0" rtl="0" algn="l">
              <a:spcBef>
                <a:spcPts val="0"/>
              </a:spcBef>
              <a:spcAft>
                <a:spcPts val="0"/>
              </a:spcAft>
              <a:buNone/>
            </a:pPr>
            <a:r>
              <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what is the difference from back/forward attenuation?</a:t>
            </a:r>
            <a:endParaRPr i="1">
              <a:solidFill>
                <a:schemeClr val="dk1"/>
              </a:solidFill>
              <a:latin typeface="Courier"/>
              <a:ea typeface="Courier"/>
              <a:cs typeface="Courier"/>
              <a:sym typeface="Courier"/>
            </a:endParaRPr>
          </a:p>
          <a:p>
            <a:pPr indent="0" lvl="0" marL="0" marR="0" rtl="0" algn="l">
              <a:spcBef>
                <a:spcPts val="0"/>
              </a:spcBef>
              <a:spcAft>
                <a:spcPts val="0"/>
              </a:spcAft>
              <a:buClr>
                <a:srgbClr val="000000"/>
              </a:buClr>
              <a:buFont typeface="Arial"/>
              <a:buNone/>
            </a:pPr>
            <a:r>
              <a:rPr i="1" lang="en-US">
                <a:solidFill>
                  <a:schemeClr val="dk1"/>
                </a:solidFill>
                <a:latin typeface="Courier"/>
                <a:ea typeface="Courier"/>
                <a:cs typeface="Courier"/>
                <a:sym typeface="Courier"/>
              </a:rPr>
              <a:t>why?</a:t>
            </a:r>
            <a:endParaRPr i="1">
              <a:solidFill>
                <a:schemeClr val="dk1"/>
              </a:solidFill>
              <a:latin typeface="Courier"/>
              <a:ea typeface="Courier"/>
              <a:cs typeface="Courier"/>
              <a:sym typeface="Courier"/>
            </a:endParaRPr>
          </a:p>
        </p:txBody>
      </p:sp>
      <p:pic>
        <p:nvPicPr>
          <p:cNvPr id="525" name="Google Shape;525;p44"/>
          <p:cNvPicPr preferRelativeResize="0"/>
          <p:nvPr/>
        </p:nvPicPr>
        <p:blipFill>
          <a:blip r:embed="rId3">
            <a:alphaModFix/>
          </a:blip>
          <a:stretch>
            <a:fillRect/>
          </a:stretch>
        </p:blipFill>
        <p:spPr>
          <a:xfrm>
            <a:off x="4957450" y="3975000"/>
            <a:ext cx="4299569" cy="2824400"/>
          </a:xfrm>
          <a:prstGeom prst="rect">
            <a:avLst/>
          </a:prstGeom>
          <a:noFill/>
          <a:ln>
            <a:noFill/>
          </a:ln>
        </p:spPr>
      </p:pic>
      <p:pic>
        <p:nvPicPr>
          <p:cNvPr id="526" name="Google Shape;526;p44"/>
          <p:cNvPicPr preferRelativeResize="0"/>
          <p:nvPr/>
        </p:nvPicPr>
        <p:blipFill rotWithShape="1">
          <a:blip r:embed="rId4">
            <a:alphaModFix/>
          </a:blip>
          <a:srcRect b="-53448" l="0" r="-7066" t="-49391"/>
          <a:stretch/>
        </p:blipFill>
        <p:spPr>
          <a:xfrm>
            <a:off x="466050" y="2469525"/>
            <a:ext cx="5670128" cy="1429278"/>
          </a:xfrm>
          <a:prstGeom prst="rect">
            <a:avLst/>
          </a:prstGeom>
          <a:noFill/>
          <a:ln>
            <a:noFill/>
          </a:ln>
        </p:spPr>
      </p:pic>
      <p:sp>
        <p:nvSpPr>
          <p:cNvPr id="527" name="Google Shape;527;p44"/>
          <p:cNvSpPr txBox="1"/>
          <p:nvPr/>
        </p:nvSpPr>
        <p:spPr>
          <a:xfrm>
            <a:off x="107575" y="2862475"/>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28" name="Google Shape;528;p44"/>
          <p:cNvSpPr txBox="1"/>
          <p:nvPr/>
        </p:nvSpPr>
        <p:spPr>
          <a:xfrm>
            <a:off x="11107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29" name="Google Shape;529;p44"/>
          <p:cNvSpPr txBox="1"/>
          <p:nvPr/>
        </p:nvSpPr>
        <p:spPr>
          <a:xfrm>
            <a:off x="49282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30" name="Google Shape;530;p44"/>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1" name="Google Shape;531;p44"/>
          <p:cNvSpPr/>
          <p:nvPr/>
        </p:nvSpPr>
        <p:spPr>
          <a:xfrm>
            <a:off x="9293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32" name="Google Shape;532;p44"/>
          <p:cNvPicPr preferRelativeResize="0"/>
          <p:nvPr/>
        </p:nvPicPr>
        <p:blipFill>
          <a:blip r:embed="rId5">
            <a:alphaModFix/>
          </a:blip>
          <a:stretch>
            <a:fillRect/>
          </a:stretch>
        </p:blipFill>
        <p:spPr>
          <a:xfrm>
            <a:off x="152400" y="4051200"/>
            <a:ext cx="4403731" cy="2748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sp>
        <p:nvSpPr>
          <p:cNvPr id="537" name="Google Shape;537;p45"/>
          <p:cNvSpPr txBox="1"/>
          <p:nvPr>
            <p:ph type="title"/>
          </p:nvPr>
        </p:nvSpPr>
        <p:spPr>
          <a:xfrm>
            <a:off x="471175" y="1822450"/>
            <a:ext cx="11364300" cy="832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168DBA"/>
              </a:buClr>
              <a:buSzPts val="3600"/>
              <a:buFont typeface="Century Gothic"/>
              <a:buNone/>
            </a:pPr>
            <a:r>
              <a:rPr lang="en-US" sz="9600"/>
              <a:t>replication of results from papers</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46"/>
          <p:cNvSpPr txBox="1"/>
          <p:nvPr>
            <p:ph type="title"/>
          </p:nvPr>
        </p:nvSpPr>
        <p:spPr>
          <a:xfrm>
            <a:off x="230922"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grpSp>
        <p:nvGrpSpPr>
          <p:cNvPr id="543" name="Google Shape;543;p46"/>
          <p:cNvGrpSpPr/>
          <p:nvPr/>
        </p:nvGrpSpPr>
        <p:grpSpPr>
          <a:xfrm>
            <a:off x="287519" y="2718707"/>
            <a:ext cx="2558143" cy="3184069"/>
            <a:chOff x="620486" y="1741716"/>
            <a:chExt cx="2558143" cy="3184069"/>
          </a:xfrm>
        </p:grpSpPr>
        <p:pic>
          <p:nvPicPr>
            <p:cNvPr id="544" name="Google Shape;544;p46"/>
            <p:cNvPicPr preferRelativeResize="0"/>
            <p:nvPr/>
          </p:nvPicPr>
          <p:blipFill rotWithShape="1">
            <a:blip r:embed="rId3">
              <a:alphaModFix/>
            </a:blip>
            <a:srcRect b="0" l="0" r="0" t="0"/>
            <a:stretch/>
          </p:blipFill>
          <p:spPr>
            <a:xfrm>
              <a:off x="620486" y="1741716"/>
              <a:ext cx="2394857" cy="3184069"/>
            </a:xfrm>
            <a:prstGeom prst="rect">
              <a:avLst/>
            </a:prstGeom>
            <a:noFill/>
            <a:ln>
              <a:noFill/>
            </a:ln>
          </p:spPr>
        </p:pic>
        <p:sp>
          <p:nvSpPr>
            <p:cNvPr id="545" name="Google Shape;545;p46"/>
            <p:cNvSpPr/>
            <p:nvPr/>
          </p:nvSpPr>
          <p:spPr>
            <a:xfrm>
              <a:off x="2699657" y="1774371"/>
              <a:ext cx="478972" cy="2775858"/>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546" name="Google Shape;546;p46"/>
          <p:cNvGrpSpPr/>
          <p:nvPr/>
        </p:nvGrpSpPr>
        <p:grpSpPr>
          <a:xfrm>
            <a:off x="2704148" y="2539090"/>
            <a:ext cx="2525486" cy="3200401"/>
            <a:chOff x="4833257" y="1393371"/>
            <a:chExt cx="2525486" cy="3200401"/>
          </a:xfrm>
        </p:grpSpPr>
        <p:pic>
          <p:nvPicPr>
            <p:cNvPr id="547" name="Google Shape;547;p46"/>
            <p:cNvPicPr preferRelativeResize="0"/>
            <p:nvPr/>
          </p:nvPicPr>
          <p:blipFill rotWithShape="1">
            <a:blip r:embed="rId4">
              <a:alphaModFix/>
            </a:blip>
            <a:srcRect b="0" l="0" r="0" t="0"/>
            <a:stretch/>
          </p:blipFill>
          <p:spPr>
            <a:xfrm>
              <a:off x="4833257" y="1393371"/>
              <a:ext cx="2416629" cy="3200401"/>
            </a:xfrm>
            <a:prstGeom prst="rect">
              <a:avLst/>
            </a:prstGeom>
            <a:noFill/>
            <a:ln>
              <a:noFill/>
            </a:ln>
          </p:spPr>
        </p:pic>
        <p:sp>
          <p:nvSpPr>
            <p:cNvPr id="548" name="Google Shape;548;p46"/>
            <p:cNvSpPr/>
            <p:nvPr/>
          </p:nvSpPr>
          <p:spPr>
            <a:xfrm>
              <a:off x="6901543" y="1502229"/>
              <a:ext cx="457200" cy="2732314"/>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49" name="Google Shape;549;p46"/>
          <p:cNvSpPr txBox="1"/>
          <p:nvPr/>
        </p:nvSpPr>
        <p:spPr>
          <a:xfrm>
            <a:off x="880836" y="2264229"/>
            <a:ext cx="22199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Martionti cells (SST+) </a:t>
            </a:r>
            <a:endParaRPr/>
          </a:p>
        </p:txBody>
      </p:sp>
      <p:sp>
        <p:nvSpPr>
          <p:cNvPr id="550" name="Google Shape;550;p46"/>
          <p:cNvSpPr txBox="1"/>
          <p:nvPr/>
        </p:nvSpPr>
        <p:spPr>
          <a:xfrm>
            <a:off x="9197522" y="2602468"/>
            <a:ext cx="18708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Basket cells  (PV+)</a:t>
            </a:r>
            <a:endParaRPr/>
          </a:p>
        </p:txBody>
      </p:sp>
      <p:pic>
        <p:nvPicPr>
          <p:cNvPr id="551" name="Google Shape;551;p46"/>
          <p:cNvPicPr preferRelativeResize="0"/>
          <p:nvPr/>
        </p:nvPicPr>
        <p:blipFill rotWithShape="1">
          <a:blip r:embed="rId5">
            <a:alphaModFix/>
          </a:blip>
          <a:srcRect b="0" l="0" r="0" t="0"/>
          <a:stretch/>
        </p:blipFill>
        <p:spPr>
          <a:xfrm>
            <a:off x="6045745" y="730096"/>
            <a:ext cx="2015490" cy="6127904"/>
          </a:xfrm>
          <a:prstGeom prst="rect">
            <a:avLst/>
          </a:prstGeom>
          <a:noFill/>
          <a:ln>
            <a:noFill/>
          </a:ln>
        </p:spPr>
      </p:pic>
      <p:sp>
        <p:nvSpPr>
          <p:cNvPr id="552" name="Google Shape;552;p46"/>
          <p:cNvSpPr txBox="1"/>
          <p:nvPr/>
        </p:nvSpPr>
        <p:spPr>
          <a:xfrm>
            <a:off x="7374721" y="1382486"/>
            <a:ext cx="154221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Pyramidal cell </a:t>
            </a:r>
            <a:endParaRPr/>
          </a:p>
        </p:txBody>
      </p:sp>
      <p:sp>
        <p:nvSpPr>
          <p:cNvPr id="553" name="Google Shape;553;p46"/>
          <p:cNvSpPr/>
          <p:nvPr/>
        </p:nvSpPr>
        <p:spPr>
          <a:xfrm>
            <a:off x="6226455" y="5203371"/>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54" name="Google Shape;554;p46"/>
          <p:cNvSpPr/>
          <p:nvPr/>
        </p:nvSpPr>
        <p:spPr>
          <a:xfrm>
            <a:off x="5815345" y="739837"/>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55" name="Google Shape;555;p46"/>
          <p:cNvPicPr preferRelativeResize="0"/>
          <p:nvPr/>
        </p:nvPicPr>
        <p:blipFill rotWithShape="1">
          <a:blip r:embed="rId6">
            <a:alphaModFix/>
          </a:blip>
          <a:srcRect b="0" l="0" r="0" t="0"/>
          <a:stretch/>
        </p:blipFill>
        <p:spPr>
          <a:xfrm>
            <a:off x="9261451" y="3250184"/>
            <a:ext cx="1851985" cy="1707460"/>
          </a:xfrm>
          <a:prstGeom prst="rect">
            <a:avLst/>
          </a:prstGeom>
          <a:noFill/>
          <a:ln>
            <a:noFill/>
          </a:ln>
        </p:spPr>
      </p:pic>
      <p:cxnSp>
        <p:nvCxnSpPr>
          <p:cNvPr id="556" name="Google Shape;556;p46"/>
          <p:cNvCxnSpPr>
            <a:stCxn id="555" idx="2"/>
            <a:endCxn id="553" idx="6"/>
          </p:cNvCxnSpPr>
          <p:nvPr/>
        </p:nvCxnSpPr>
        <p:spPr>
          <a:xfrm flipH="1">
            <a:off x="7946743" y="4957644"/>
            <a:ext cx="2240700" cy="1073100"/>
          </a:xfrm>
          <a:prstGeom prst="straightConnector1">
            <a:avLst/>
          </a:prstGeom>
          <a:noFill/>
          <a:ln cap="flat" cmpd="sng" w="19050">
            <a:solidFill>
              <a:srgbClr val="FF0000"/>
            </a:solidFill>
            <a:prstDash val="solid"/>
            <a:round/>
            <a:headEnd len="sm" w="sm" type="none"/>
            <a:tailEnd len="med" w="med" type="oval"/>
          </a:ln>
        </p:spPr>
      </p:cxnSp>
      <p:cxnSp>
        <p:nvCxnSpPr>
          <p:cNvPr id="557" name="Google Shape;557;p46"/>
          <p:cNvCxnSpPr>
            <a:endCxn id="554" idx="2"/>
          </p:cNvCxnSpPr>
          <p:nvPr/>
        </p:nvCxnSpPr>
        <p:spPr>
          <a:xfrm flipH="1" rot="10800000">
            <a:off x="4045945" y="1567152"/>
            <a:ext cx="1769400" cy="1404600"/>
          </a:xfrm>
          <a:prstGeom prst="straightConnector1">
            <a:avLst/>
          </a:prstGeom>
          <a:noFill/>
          <a:ln cap="rnd" cmpd="sng" w="15875">
            <a:solidFill>
              <a:srgbClr val="FF0000"/>
            </a:solidFill>
            <a:prstDash val="solid"/>
            <a:round/>
            <a:headEnd len="sm" w="sm" type="none"/>
            <a:tailEnd len="med" w="med" type="oval"/>
          </a:ln>
        </p:spPr>
      </p:cxnSp>
      <p:sp>
        <p:nvSpPr>
          <p:cNvPr id="558" name="Google Shape;558;p4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47"/>
          <p:cNvSpPr txBox="1"/>
          <p:nvPr>
            <p:ph type="title"/>
          </p:nvPr>
        </p:nvSpPr>
        <p:spPr>
          <a:xfrm>
            <a:off x="176350"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64" name="Google Shape;564;p47"/>
          <p:cNvPicPr preferRelativeResize="0"/>
          <p:nvPr/>
        </p:nvPicPr>
        <p:blipFill rotWithShape="1">
          <a:blip r:embed="rId3">
            <a:alphaModFix/>
          </a:blip>
          <a:srcRect b="0" l="0" r="0" t="0"/>
          <a:stretch/>
        </p:blipFill>
        <p:spPr>
          <a:xfrm>
            <a:off x="4288064" y="925287"/>
            <a:ext cx="4791174" cy="5397501"/>
          </a:xfrm>
          <a:prstGeom prst="rect">
            <a:avLst/>
          </a:prstGeom>
          <a:noFill/>
          <a:ln>
            <a:noFill/>
          </a:ln>
        </p:spPr>
      </p:pic>
      <p:sp>
        <p:nvSpPr>
          <p:cNvPr id="565" name="Google Shape;565;p4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1"/>
          <p:cNvSpPr txBox="1"/>
          <p:nvPr>
            <p:ph type="title"/>
          </p:nvPr>
        </p:nvSpPr>
        <p:spPr>
          <a:xfrm>
            <a:off x="203687" y="0"/>
            <a:ext cx="32100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67" name="Google Shape;167;p21"/>
          <p:cNvSpPr txBox="1"/>
          <p:nvPr>
            <p:ph idx="1" type="body"/>
          </p:nvPr>
        </p:nvSpPr>
        <p:spPr>
          <a:xfrm>
            <a:off x="287254" y="1106125"/>
            <a:ext cx="7836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400"/>
              <a:t>basic </a:t>
            </a:r>
            <a:r>
              <a:rPr lang="en-US" sz="2400"/>
              <a:t>concepts</a:t>
            </a:r>
            <a:r>
              <a:rPr lang="en-US" sz="2400"/>
              <a:t> of Neuron models:</a:t>
            </a:r>
            <a:endParaRPr sz="2400"/>
          </a:p>
          <a:p>
            <a:pPr indent="-342900" lvl="0" marL="457200" rtl="0" algn="l">
              <a:lnSpc>
                <a:spcPct val="150000"/>
              </a:lnSpc>
              <a:spcBef>
                <a:spcPts val="1000"/>
              </a:spcBef>
              <a:spcAft>
                <a:spcPts val="0"/>
              </a:spcAft>
              <a:buSzPts val="1800"/>
              <a:buChar char="🠶"/>
            </a:pPr>
            <a:r>
              <a:rPr b="1" lang="en-US"/>
              <a:t>Model </a:t>
            </a:r>
            <a:r>
              <a:rPr lang="en-US"/>
              <a:t>- a Neuron object, it can have soma, basal dendrites (dend) and apical dendrite (apic).</a:t>
            </a:r>
            <a:endParaRPr/>
          </a:p>
          <a:p>
            <a:pPr indent="-342900" lvl="0" marL="457200" rtl="0" algn="l">
              <a:lnSpc>
                <a:spcPct val="150000"/>
              </a:lnSpc>
              <a:spcBef>
                <a:spcPts val="0"/>
              </a:spcBef>
              <a:spcAft>
                <a:spcPts val="0"/>
              </a:spcAft>
              <a:buSzPts val="1800"/>
              <a:buChar char="🠶"/>
            </a:pPr>
            <a:r>
              <a:rPr b="1" lang="en-US">
                <a:solidFill>
                  <a:srgbClr val="FF0000"/>
                </a:solidFill>
              </a:rPr>
              <a:t>S</a:t>
            </a:r>
            <a:r>
              <a:rPr b="1" lang="en-US">
                <a:solidFill>
                  <a:srgbClr val="FF0000"/>
                </a:solidFill>
              </a:rPr>
              <a:t>ection</a:t>
            </a:r>
            <a:r>
              <a:rPr lang="en-US"/>
              <a:t> - more of a </a:t>
            </a:r>
            <a:r>
              <a:rPr lang="en-US"/>
              <a:t>morphological</a:t>
            </a:r>
            <a:r>
              <a:rPr lang="en-US"/>
              <a:t> </a:t>
            </a:r>
            <a:r>
              <a:rPr lang="en-US"/>
              <a:t>definition</a:t>
            </a:r>
            <a:r>
              <a:rPr lang="en-US"/>
              <a:t>, a section is </a:t>
            </a:r>
            <a:r>
              <a:rPr lang="en-US"/>
              <a:t>usually a dendrite between 2 bifurcation points.</a:t>
            </a:r>
            <a:endParaRPr/>
          </a:p>
          <a:p>
            <a:pPr indent="-342900" lvl="0" marL="457200" rtl="0" algn="l">
              <a:lnSpc>
                <a:spcPct val="150000"/>
              </a:lnSpc>
              <a:spcBef>
                <a:spcPts val="0"/>
              </a:spcBef>
              <a:spcAft>
                <a:spcPts val="0"/>
              </a:spcAft>
              <a:buSzPts val="1800"/>
              <a:buChar char="🠶"/>
            </a:pPr>
            <a:r>
              <a:rPr b="1" lang="en-US"/>
              <a:t>Segment</a:t>
            </a:r>
            <a:r>
              <a:rPr lang="en-US"/>
              <a:t> - one RC circuit that resemble (approximate) the computation in a peace of membrane.</a:t>
            </a:r>
            <a:endParaRPr/>
          </a:p>
          <a:p>
            <a:pPr indent="-342900" lvl="0" marL="457200" rtl="0" algn="l">
              <a:lnSpc>
                <a:spcPct val="150000"/>
              </a:lnSpc>
              <a:spcBef>
                <a:spcPts val="0"/>
              </a:spcBef>
              <a:spcAft>
                <a:spcPts val="0"/>
              </a:spcAft>
              <a:buSzPts val="1800"/>
              <a:buChar char="🠶"/>
            </a:pPr>
            <a:r>
              <a:rPr b="1" lang="en-US"/>
              <a:t>clamps</a:t>
            </a:r>
            <a:r>
              <a:rPr lang="en-US"/>
              <a:t> - an object that represent an experimental electrode.</a:t>
            </a:r>
            <a:endParaRPr/>
          </a:p>
          <a:p>
            <a:pPr indent="-342900" lvl="0" marL="457200" rtl="0" algn="l">
              <a:lnSpc>
                <a:spcPct val="150000"/>
              </a:lnSpc>
              <a:spcBef>
                <a:spcPts val="0"/>
              </a:spcBef>
              <a:spcAft>
                <a:spcPts val="0"/>
              </a:spcAft>
              <a:buSzPts val="1800"/>
              <a:buChar char="🠶"/>
            </a:pPr>
            <a:r>
              <a:rPr b="1" lang="en-US"/>
              <a:t>Synapses</a:t>
            </a:r>
            <a:r>
              <a:rPr lang="en-US"/>
              <a:t> - object that resemble a single synapse (we will see it later, and how it’s activated in the simulation).</a:t>
            </a:r>
            <a:endParaRPr/>
          </a:p>
          <a:p>
            <a:pPr indent="-342900" lvl="0" marL="457200" rtl="0" algn="l">
              <a:lnSpc>
                <a:spcPct val="150000"/>
              </a:lnSpc>
              <a:spcBef>
                <a:spcPts val="0"/>
              </a:spcBef>
              <a:spcAft>
                <a:spcPts val="0"/>
              </a:spcAft>
              <a:buSzPts val="1800"/>
              <a:buChar char="🠶"/>
            </a:pPr>
            <a:r>
              <a:rPr b="1" lang="en-US"/>
              <a:t>Point Process</a:t>
            </a:r>
            <a:r>
              <a:rPr lang="en-US"/>
              <a:t> - a more general idea, it’s an object that seats on the segment (RC circuit), and simulate a channel or synapse.</a:t>
            </a:r>
            <a:endParaRPr/>
          </a:p>
          <a:p>
            <a:pPr indent="0" lvl="0" marL="0" rtl="0" algn="l">
              <a:lnSpc>
                <a:spcPct val="90000"/>
              </a:lnSpc>
              <a:spcBef>
                <a:spcPts val="1000"/>
              </a:spcBef>
              <a:spcAft>
                <a:spcPts val="0"/>
              </a:spcAft>
              <a:buSzPts val="1800"/>
              <a:buNone/>
            </a:pPr>
            <a:r>
              <a:t/>
            </a:r>
            <a:endParaRPr/>
          </a:p>
        </p:txBody>
      </p:sp>
      <p:sp>
        <p:nvSpPr>
          <p:cNvPr id="168" name="Google Shape;168;p21"/>
          <p:cNvSpPr txBox="1"/>
          <p:nvPr/>
        </p:nvSpPr>
        <p:spPr>
          <a:xfrm>
            <a:off x="8947446" y="0"/>
            <a:ext cx="322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3"/>
              </a:rPr>
              <a:t>Read More About NEURON</a:t>
            </a:r>
            <a:endParaRPr sz="1800">
              <a:solidFill>
                <a:schemeClr val="dk1"/>
              </a:solidFill>
              <a:latin typeface="Century Gothic"/>
              <a:ea typeface="Century Gothic"/>
              <a:cs typeface="Century Gothic"/>
              <a:sym typeface="Century Gothic"/>
            </a:endParaRPr>
          </a:p>
        </p:txBody>
      </p:sp>
      <p:pic>
        <p:nvPicPr>
          <p:cNvPr id="169" name="Google Shape;169;p21"/>
          <p:cNvPicPr preferRelativeResize="0"/>
          <p:nvPr/>
        </p:nvPicPr>
        <p:blipFill>
          <a:blip r:embed="rId4">
            <a:alphaModFix/>
          </a:blip>
          <a:stretch>
            <a:fillRect/>
          </a:stretch>
        </p:blipFill>
        <p:spPr>
          <a:xfrm>
            <a:off x="8276554" y="521700"/>
            <a:ext cx="3279880" cy="6183900"/>
          </a:xfrm>
          <a:prstGeom prst="rect">
            <a:avLst/>
          </a:prstGeom>
          <a:noFill/>
          <a:ln>
            <a:noFill/>
          </a:ln>
        </p:spPr>
      </p:pic>
      <p:sp>
        <p:nvSpPr>
          <p:cNvPr id="170" name="Google Shape;170;p21"/>
          <p:cNvSpPr/>
          <p:nvPr/>
        </p:nvSpPr>
        <p:spPr>
          <a:xfrm rot="-579851">
            <a:off x="10029239" y="2405647"/>
            <a:ext cx="167984" cy="1210068"/>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pic>
        <p:nvPicPr>
          <p:cNvPr id="571" name="Google Shape;571;p48"/>
          <p:cNvPicPr preferRelativeResize="0"/>
          <p:nvPr/>
        </p:nvPicPr>
        <p:blipFill rotWithShape="1">
          <a:blip r:embed="rId3">
            <a:alphaModFix/>
          </a:blip>
          <a:srcRect b="0" l="0" r="0" t="0"/>
          <a:stretch/>
        </p:blipFill>
        <p:spPr>
          <a:xfrm>
            <a:off x="2632528" y="2440905"/>
            <a:ext cx="6454322" cy="1338943"/>
          </a:xfrm>
          <a:prstGeom prst="rect">
            <a:avLst/>
          </a:prstGeom>
          <a:noFill/>
          <a:ln>
            <a:noFill/>
          </a:ln>
        </p:spPr>
      </p:pic>
      <p:sp>
        <p:nvSpPr>
          <p:cNvPr id="572" name="Google Shape;572;p48"/>
          <p:cNvSpPr txBox="1"/>
          <p:nvPr>
            <p:ph type="title"/>
          </p:nvPr>
        </p:nvSpPr>
        <p:spPr>
          <a:xfrm>
            <a:off x="175729" y="0"/>
            <a:ext cx="4760166" cy="5921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a:t>
            </a:r>
            <a:endParaRPr/>
          </a:p>
        </p:txBody>
      </p:sp>
      <p:pic>
        <p:nvPicPr>
          <p:cNvPr id="573" name="Google Shape;573;p48"/>
          <p:cNvPicPr preferRelativeResize="0"/>
          <p:nvPr/>
        </p:nvPicPr>
        <p:blipFill rotWithShape="1">
          <a:blip r:embed="rId4">
            <a:alphaModFix/>
          </a:blip>
          <a:srcRect b="0" l="0" r="0" t="0"/>
          <a:stretch/>
        </p:blipFill>
        <p:spPr>
          <a:xfrm>
            <a:off x="4567294" y="2539049"/>
            <a:ext cx="1108531" cy="817336"/>
          </a:xfrm>
          <a:prstGeom prst="rect">
            <a:avLst/>
          </a:prstGeom>
          <a:noFill/>
          <a:ln>
            <a:noFill/>
          </a:ln>
        </p:spPr>
      </p:pic>
      <p:pic>
        <p:nvPicPr>
          <p:cNvPr id="574" name="Google Shape;574;p48"/>
          <p:cNvPicPr preferRelativeResize="0"/>
          <p:nvPr/>
        </p:nvPicPr>
        <p:blipFill rotWithShape="1">
          <a:blip r:embed="rId5">
            <a:alphaModFix/>
          </a:blip>
          <a:srcRect b="0" l="0" r="0" t="0"/>
          <a:stretch/>
        </p:blipFill>
        <p:spPr>
          <a:xfrm>
            <a:off x="7814867" y="2430193"/>
            <a:ext cx="794656" cy="1035049"/>
          </a:xfrm>
          <a:prstGeom prst="rect">
            <a:avLst/>
          </a:prstGeom>
          <a:noFill/>
          <a:ln>
            <a:noFill/>
          </a:ln>
        </p:spPr>
      </p:pic>
      <p:pic>
        <p:nvPicPr>
          <p:cNvPr id="575" name="Google Shape;575;p48"/>
          <p:cNvPicPr preferRelativeResize="0"/>
          <p:nvPr/>
        </p:nvPicPr>
        <p:blipFill rotWithShape="1">
          <a:blip r:embed="rId6">
            <a:alphaModFix/>
          </a:blip>
          <a:srcRect b="0" l="0" r="0" t="0"/>
          <a:stretch/>
        </p:blipFill>
        <p:spPr>
          <a:xfrm>
            <a:off x="6431642" y="3496646"/>
            <a:ext cx="2002971" cy="293914"/>
          </a:xfrm>
          <a:prstGeom prst="rect">
            <a:avLst/>
          </a:prstGeom>
          <a:noFill/>
          <a:ln>
            <a:noFill/>
          </a:ln>
        </p:spPr>
      </p:pic>
      <p:pic>
        <p:nvPicPr>
          <p:cNvPr id="576" name="Google Shape;576;p48"/>
          <p:cNvPicPr preferRelativeResize="0"/>
          <p:nvPr/>
        </p:nvPicPr>
        <p:blipFill rotWithShape="1">
          <a:blip r:embed="rId7">
            <a:alphaModFix/>
          </a:blip>
          <a:srcRect b="0" l="0" r="0" t="0"/>
          <a:stretch/>
        </p:blipFill>
        <p:spPr>
          <a:xfrm>
            <a:off x="4058558" y="3534635"/>
            <a:ext cx="2536372" cy="247866"/>
          </a:xfrm>
          <a:prstGeom prst="rect">
            <a:avLst/>
          </a:prstGeom>
          <a:noFill/>
          <a:ln>
            <a:noFill/>
          </a:ln>
        </p:spPr>
      </p:pic>
      <p:sp>
        <p:nvSpPr>
          <p:cNvPr id="577" name="Google Shape;577;p4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7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49"/>
          <p:cNvSpPr/>
          <p:nvPr/>
        </p:nvSpPr>
        <p:spPr>
          <a:xfrm>
            <a:off x="184526" y="1023431"/>
            <a:ext cx="8245273" cy="60016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v_rest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-60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the baseline voltage.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insert(</a:t>
            </a:r>
            <a:r>
              <a:rPr lang="en-US" sz="1200">
                <a:solidFill>
                  <a:srgbClr val="C8352B"/>
                </a:solidFill>
                <a:latin typeface="Courier"/>
                <a:ea typeface="Courier"/>
                <a:cs typeface="Courier"/>
                <a:sym typeface="Courier"/>
              </a:rPr>
              <a:t>'na'</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insert active conductances to the soma.</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gbar_na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5000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Na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'kv'</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gbar_kv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1500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K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h</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celsius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30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dend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 to the start of the dendrite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i="1" lang="en-US" sz="1200">
                <a:solidFill>
                  <a:srgbClr val="4F9192"/>
                </a:solidFill>
                <a:latin typeface="Courier"/>
                <a:ea typeface="Courier"/>
                <a:cs typeface="Courier"/>
                <a:sym typeface="Courier"/>
              </a:rPr>
              <a:t>##@@  set number of segement!!!!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h(</a:t>
            </a:r>
            <a:r>
              <a:rPr lang="en-US" sz="1200">
                <a:solidFill>
                  <a:srgbClr val="C8352B"/>
                </a:solidFill>
                <a:latin typeface="Courier"/>
                <a:ea typeface="Courier"/>
                <a:cs typeface="Courier"/>
                <a:sym typeface="Courier"/>
              </a:rPr>
              <a:t>"forall { nseg = int((L/(0.1*lambda_f(100))+0.9)/2)*2 + 1  }"</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p:txBody>
      </p:sp>
      <p:sp>
        <p:nvSpPr>
          <p:cNvPr id="583" name="Google Shape;583;p49"/>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84" name="Google Shape;584;p49"/>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85" name="Google Shape;585;p49"/>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586" name="Google Shape;586;p49"/>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grpSp>
        <p:nvGrpSpPr>
          <p:cNvPr id="587" name="Google Shape;587;p49"/>
          <p:cNvGrpSpPr/>
          <p:nvPr/>
        </p:nvGrpSpPr>
        <p:grpSpPr>
          <a:xfrm>
            <a:off x="9142814" y="760389"/>
            <a:ext cx="1226482" cy="1037818"/>
            <a:chOff x="9142814" y="760389"/>
            <a:chExt cx="1226482" cy="1037818"/>
          </a:xfrm>
        </p:grpSpPr>
        <p:sp>
          <p:nvSpPr>
            <p:cNvPr id="588" name="Google Shape;588;p49"/>
            <p:cNvSpPr/>
            <p:nvPr/>
          </p:nvSpPr>
          <p:spPr>
            <a:xfrm>
              <a:off x="9142814" y="760389"/>
              <a:ext cx="1143000" cy="803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9" name="Google Shape;589;p49"/>
            <p:cNvSpPr/>
            <p:nvPr/>
          </p:nvSpPr>
          <p:spPr>
            <a:xfrm>
              <a:off x="9272015" y="1570457"/>
              <a:ext cx="1097281" cy="129171"/>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90" name="Google Shape;590;p49"/>
            <p:cNvSpPr/>
            <p:nvPr/>
          </p:nvSpPr>
          <p:spPr>
            <a:xfrm>
              <a:off x="9536792" y="1714284"/>
              <a:ext cx="355044" cy="839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91" name="Google Shape;591;p49"/>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50"/>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sp>
        <p:nvSpPr>
          <p:cNvPr id="597" name="Google Shape;597;p50"/>
          <p:cNvSpPr/>
          <p:nvPr/>
        </p:nvSpPr>
        <p:spPr>
          <a:xfrm>
            <a:off x="185058" y="764024"/>
            <a:ext cx="15417724" cy="5863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#Now we create 20 AMPA_NMDA synapses:</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hotspot_NMDA_synapses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hotspot_NMDA_netcons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hotspot_NMDA_netstims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500">
                <a:solidFill>
                  <a:srgbClr val="008F00"/>
                </a:solidFill>
                <a:latin typeface="Courier"/>
                <a:ea typeface="Courier"/>
                <a:cs typeface="Courier"/>
                <a:sym typeface="Courier"/>
              </a:rPr>
              <a:t>for</a:t>
            </a:r>
            <a:r>
              <a:rPr lang="en-US" sz="1500">
                <a:solidFill>
                  <a:srgbClr val="000000"/>
                </a:solidFill>
                <a:latin typeface="Courier"/>
                <a:ea typeface="Courier"/>
                <a:cs typeface="Courier"/>
                <a:sym typeface="Courier"/>
              </a:rPr>
              <a:t> j </a:t>
            </a:r>
            <a:r>
              <a:rPr b="1" lang="en-US" sz="1500">
                <a:solidFill>
                  <a:srgbClr val="BB49FF"/>
                </a:solidFill>
                <a:latin typeface="Courier"/>
                <a:ea typeface="Courier"/>
                <a:cs typeface="Courier"/>
                <a:sym typeface="Courier"/>
              </a:rPr>
              <a:t>in</a:t>
            </a:r>
            <a:r>
              <a:rPr lang="en-US" sz="1500">
                <a:solidFill>
                  <a:srgbClr val="000000"/>
                </a:solidFill>
                <a:latin typeface="Courier"/>
                <a:ea typeface="Courier"/>
                <a:cs typeface="Courier"/>
                <a:sym typeface="Courier"/>
              </a:rPr>
              <a:t> </a:t>
            </a:r>
            <a:r>
              <a:rPr lang="en-US" sz="1500">
                <a:solidFill>
                  <a:srgbClr val="008F00"/>
                </a:solidFill>
                <a:latin typeface="Courier"/>
                <a:ea typeface="Courier"/>
                <a:cs typeface="Courier"/>
                <a:sym typeface="Courier"/>
              </a:rPr>
              <a:t>range</a:t>
            </a:r>
            <a:r>
              <a:rPr lang="en-US" sz="1500">
                <a:solidFill>
                  <a:srgbClr val="000000"/>
                </a:solidFill>
                <a:latin typeface="Courier"/>
                <a:ea typeface="Courier"/>
                <a:cs typeface="Courier"/>
                <a:sym typeface="Courier"/>
              </a:rPr>
              <a:t>(</a:t>
            </a:r>
            <a:r>
              <a:rPr lang="en-US" sz="1500">
                <a:solidFill>
                  <a:srgbClr val="797979"/>
                </a:solidFill>
                <a:latin typeface="Courier"/>
                <a:ea typeface="Courier"/>
                <a:cs typeface="Courier"/>
                <a:sym typeface="Courier"/>
              </a:rPr>
              <a:t>20</a:t>
            </a:r>
            <a:r>
              <a:rPr lang="en-US" sz="1500">
                <a:solidFill>
                  <a:srgbClr val="000000"/>
                </a:solidFill>
                <a:latin typeface="Courier"/>
                <a:ea typeface="Courier"/>
                <a:cs typeface="Courier"/>
                <a:sym typeface="Courier"/>
              </a:rPr>
              <a:t>):</a:t>
            </a:r>
            <a:endParaRPr sz="1500">
              <a:solidFill>
                <a:srgbClr val="008F00"/>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ProbAMPANMDA2_RATIO(dend(</a:t>
            </a:r>
            <a:r>
              <a:rPr lang="en-US" sz="1500">
                <a:solidFill>
                  <a:srgbClr val="797979"/>
                </a:solidFill>
                <a:latin typeface="Courier"/>
                <a:ea typeface="Courier"/>
                <a:cs typeface="Courier"/>
                <a:sym typeface="Courier"/>
              </a:rPr>
              <a:t>0.6</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NetCon(hotspot_NMDA_netstims[j], hotspot_NMDA_synapses[j]))</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lang="en-US" sz="1500">
                <a:solidFill>
                  <a:schemeClr val="dk1"/>
                </a:solidFill>
                <a:latin typeface="Courier"/>
                <a:ea typeface="Courier"/>
                <a:cs typeface="Courier"/>
                <a:sym typeface="Courier"/>
              </a:rPr>
              <a:t>    hotspot_NMDA_synapses[j].tau_r_AMPA = 0.33 </a:t>
            </a:r>
            <a:r>
              <a:rPr i="1" lang="en-US" sz="1500">
                <a:solidFill>
                  <a:srgbClr val="4F9192"/>
                </a:solidFill>
                <a:latin typeface="Courier"/>
                <a:ea typeface="Courier"/>
                <a:cs typeface="Courier"/>
                <a:sym typeface="Courier"/>
              </a:rPr>
              <a:t># AMPA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hotspot_NMDA_synapses[j].tau_d_AMPA = 1    </a:t>
            </a:r>
            <a:r>
              <a:rPr i="1" lang="en-US" sz="1500">
                <a:solidFill>
                  <a:srgbClr val="4F9192"/>
                </a:solidFill>
                <a:latin typeface="Courier"/>
                <a:ea typeface="Courier"/>
                <a:cs typeface="Courier"/>
                <a:sym typeface="Courier"/>
              </a:rPr>
              <a:t># AMPA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hotspot_NMDA_synapses[j].e=0</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hotspot_NMDA_synapses[j].tau_r_NMDA = 0.23 </a:t>
            </a:r>
            <a:r>
              <a:rPr i="1" lang="en-US" sz="1500">
                <a:solidFill>
                  <a:srgbClr val="4F9192"/>
                </a:solidFill>
                <a:latin typeface="Courier"/>
                <a:ea typeface="Courier"/>
                <a:cs typeface="Courier"/>
                <a:sym typeface="Courier"/>
              </a:rPr>
              <a:t># NMDA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hotspot_NMDA_synapses[j].tau_d_NMDA = 55   </a:t>
            </a:r>
            <a:r>
              <a:rPr i="1" lang="en-US" sz="1500">
                <a:solidFill>
                  <a:srgbClr val="4F9192"/>
                </a:solidFill>
                <a:latin typeface="Courier"/>
                <a:ea typeface="Courier"/>
                <a:cs typeface="Courier"/>
                <a:sym typeface="Courier"/>
              </a:rPr>
              <a:t># NMDA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hotspot_NMDA_netcons[j].weight[0]= 0.5  </a:t>
            </a:r>
            <a:r>
              <a:rPr i="1" lang="en-US" sz="1500">
                <a:solidFill>
                  <a:srgbClr val="4F9192"/>
                </a:solidFill>
                <a:latin typeface="Courier"/>
                <a:ea typeface="Courier"/>
                <a:cs typeface="Courier"/>
                <a:sym typeface="Courier"/>
              </a:rPr>
              <a:t># strength of the synapse – !The conductance!</a:t>
            </a: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number of synaptic activation</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randomness</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rgbClr val="000000"/>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interval </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 </a:t>
            </a:r>
            <a:r>
              <a:rPr lang="en-US" sz="1500">
                <a:solidFill>
                  <a:srgbClr val="797979"/>
                </a:solidFill>
                <a:latin typeface="Courier"/>
                <a:ea typeface="Courier"/>
                <a:cs typeface="Courier"/>
                <a:sym typeface="Courier"/>
              </a:rPr>
              <a:t>50</a:t>
            </a:r>
            <a:r>
              <a:rPr lang="en-US" sz="1500">
                <a:solidFill>
                  <a:srgbClr val="000000"/>
                </a:solidFill>
                <a:latin typeface="Courier"/>
                <a:ea typeface="Courier"/>
                <a:cs typeface="Courier"/>
                <a:sym typeface="Courier"/>
              </a:rPr>
              <a:t>  </a:t>
            </a:r>
            <a:r>
              <a:rPr i="1" lang="en-US" sz="1500">
                <a:solidFill>
                  <a:srgbClr val="4F9192"/>
                </a:solidFill>
                <a:latin typeface="Courier"/>
                <a:ea typeface="Courier"/>
                <a:cs typeface="Courier"/>
                <a:sym typeface="Courier"/>
              </a:rPr>
              <a:t># mean time between spikes |50 ms = 20 Hz|</a:t>
            </a: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rgbClr val="4F9192"/>
              </a:solidFill>
              <a:latin typeface="Courier"/>
              <a:ea typeface="Courier"/>
              <a:cs typeface="Courier"/>
              <a:sym typeface="Courier"/>
            </a:endParaRPr>
          </a:p>
        </p:txBody>
      </p:sp>
      <p:pic>
        <p:nvPicPr>
          <p:cNvPr id="598" name="Google Shape;598;p50"/>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99" name="Google Shape;599;p50"/>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600" name="Google Shape;600;p50"/>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sp>
        <p:nvSpPr>
          <p:cNvPr id="601" name="Google Shape;601;p50"/>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51"/>
          <p:cNvSpPr/>
          <p:nvPr/>
        </p:nvSpPr>
        <p:spPr>
          <a:xfrm>
            <a:off x="367823" y="1176067"/>
            <a:ext cx="11346849"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 Set up experiment # #</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one inhibitory synapse at location 0.2</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0.2</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 </a:t>
            </a:r>
            <a:r>
              <a:rPr i="1" lang="en-US" sz="1500">
                <a:solidFill>
                  <a:srgbClr val="4F9192"/>
                </a:solidFill>
                <a:latin typeface="Courier"/>
                <a:ea typeface="Courier"/>
                <a:cs typeface="Courier"/>
                <a:sym typeface="Courier"/>
              </a:rPr>
              <a:t># This value is what sets the synapse to be inhibitory</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i="1" lang="en-US" sz="1500">
                <a:solidFill>
                  <a:srgbClr val="4F9192"/>
                </a:solidFill>
                <a:latin typeface="Courier"/>
                <a:ea typeface="Courier"/>
                <a:cs typeface="Courier"/>
                <a:sym typeface="Courier"/>
              </a:rPr>
              <a:t>#create one inhibitory synapse at location 0.99</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0.99</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a NetStim that will activate the synapses  at t=1000</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 </a:t>
            </a:r>
            <a:r>
              <a:rPr i="1" lang="en-US" sz="1500">
                <a:solidFill>
                  <a:srgbClr val="4F9192"/>
                </a:solidFill>
                <a:latin typeface="Courier"/>
                <a:ea typeface="Courier"/>
                <a:cs typeface="Courier"/>
                <a:sym typeface="Courier"/>
              </a:rPr>
              <a:t># the location of the NetStim does not matter</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start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1000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on_path_inhibition)</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off_path_inhibition)</a:t>
            </a:r>
            <a:endParaRPr sz="1500">
              <a:solidFill>
                <a:schemeClr val="dk1"/>
              </a:solidFill>
              <a:latin typeface="Courier"/>
              <a:ea typeface="Courier"/>
              <a:cs typeface="Courier"/>
              <a:sym typeface="Courier"/>
            </a:endParaRPr>
          </a:p>
        </p:txBody>
      </p:sp>
      <p:sp>
        <p:nvSpPr>
          <p:cNvPr id="607" name="Google Shape;607;p51"/>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608" name="Google Shape;608;p51"/>
          <p:cNvPicPr preferRelativeResize="0"/>
          <p:nvPr/>
        </p:nvPicPr>
        <p:blipFill rotWithShape="1">
          <a:blip r:embed="rId3">
            <a:alphaModFix/>
          </a:blip>
          <a:srcRect b="0" l="0" r="0" t="0"/>
          <a:stretch/>
        </p:blipFill>
        <p:spPr>
          <a:xfrm>
            <a:off x="5737678" y="669255"/>
            <a:ext cx="6454322" cy="1338943"/>
          </a:xfrm>
          <a:prstGeom prst="rect">
            <a:avLst/>
          </a:prstGeom>
          <a:noFill/>
          <a:ln>
            <a:noFill/>
          </a:ln>
        </p:spPr>
      </p:pic>
      <p:pic>
        <p:nvPicPr>
          <p:cNvPr id="609" name="Google Shape;609;p51"/>
          <p:cNvPicPr preferRelativeResize="0"/>
          <p:nvPr/>
        </p:nvPicPr>
        <p:blipFill rotWithShape="1">
          <a:blip r:embed="rId4">
            <a:alphaModFix/>
          </a:blip>
          <a:srcRect b="0" l="0" r="0" t="0"/>
          <a:stretch/>
        </p:blipFill>
        <p:spPr>
          <a:xfrm>
            <a:off x="7672444" y="767399"/>
            <a:ext cx="1108531" cy="817336"/>
          </a:xfrm>
          <a:prstGeom prst="rect">
            <a:avLst/>
          </a:prstGeom>
          <a:noFill/>
          <a:ln>
            <a:noFill/>
          </a:ln>
        </p:spPr>
      </p:pic>
      <p:pic>
        <p:nvPicPr>
          <p:cNvPr id="610" name="Google Shape;610;p51"/>
          <p:cNvPicPr preferRelativeResize="0"/>
          <p:nvPr/>
        </p:nvPicPr>
        <p:blipFill rotWithShape="1">
          <a:blip r:embed="rId5">
            <a:alphaModFix/>
          </a:blip>
          <a:srcRect b="0" l="0" r="0" t="0"/>
          <a:stretch/>
        </p:blipFill>
        <p:spPr>
          <a:xfrm>
            <a:off x="10920017" y="658543"/>
            <a:ext cx="794656" cy="1035049"/>
          </a:xfrm>
          <a:prstGeom prst="rect">
            <a:avLst/>
          </a:prstGeom>
          <a:noFill/>
          <a:ln>
            <a:noFill/>
          </a:ln>
        </p:spPr>
      </p:pic>
      <p:pic>
        <p:nvPicPr>
          <p:cNvPr id="611" name="Google Shape;611;p51"/>
          <p:cNvPicPr preferRelativeResize="0"/>
          <p:nvPr/>
        </p:nvPicPr>
        <p:blipFill rotWithShape="1">
          <a:blip r:embed="rId6">
            <a:alphaModFix/>
          </a:blip>
          <a:srcRect b="0" l="0" r="0" t="0"/>
          <a:stretch/>
        </p:blipFill>
        <p:spPr>
          <a:xfrm>
            <a:off x="9536792" y="1724996"/>
            <a:ext cx="2002971" cy="293914"/>
          </a:xfrm>
          <a:prstGeom prst="rect">
            <a:avLst/>
          </a:prstGeom>
          <a:noFill/>
          <a:ln>
            <a:noFill/>
          </a:ln>
        </p:spPr>
      </p:pic>
      <p:pic>
        <p:nvPicPr>
          <p:cNvPr id="612" name="Google Shape;612;p51"/>
          <p:cNvPicPr preferRelativeResize="0"/>
          <p:nvPr/>
        </p:nvPicPr>
        <p:blipFill rotWithShape="1">
          <a:blip r:embed="rId7">
            <a:alphaModFix/>
          </a:blip>
          <a:srcRect b="0" l="0" r="0" t="0"/>
          <a:stretch/>
        </p:blipFill>
        <p:spPr>
          <a:xfrm>
            <a:off x="7163708" y="1762985"/>
            <a:ext cx="2536372" cy="247866"/>
          </a:xfrm>
          <a:prstGeom prst="rect">
            <a:avLst/>
          </a:prstGeom>
          <a:noFill/>
          <a:ln>
            <a:noFill/>
          </a:ln>
        </p:spPr>
      </p:pic>
      <p:sp>
        <p:nvSpPr>
          <p:cNvPr id="613" name="Google Shape;613;p51"/>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52"/>
          <p:cNvSpPr txBox="1"/>
          <p:nvPr>
            <p:ph type="title"/>
          </p:nvPr>
        </p:nvSpPr>
        <p:spPr>
          <a:xfrm>
            <a:off x="185058" y="-46615"/>
            <a:ext cx="4833257" cy="63601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200"/>
              <a:buFont typeface="Century Gothic"/>
              <a:buNone/>
            </a:pPr>
            <a:r>
              <a:rPr lang="en-US" sz="3200"/>
              <a:t>Inhibition location: </a:t>
            </a:r>
            <a:endParaRPr/>
          </a:p>
        </p:txBody>
      </p:sp>
      <p:pic>
        <p:nvPicPr>
          <p:cNvPr id="620" name="Google Shape;620;p52"/>
          <p:cNvPicPr preferRelativeResize="0"/>
          <p:nvPr/>
        </p:nvPicPr>
        <p:blipFill rotWithShape="1">
          <a:blip r:embed="rId3">
            <a:alphaModFix/>
          </a:blip>
          <a:srcRect b="0" l="0" r="0" t="0"/>
          <a:stretch/>
        </p:blipFill>
        <p:spPr>
          <a:xfrm>
            <a:off x="4603822" y="295657"/>
            <a:ext cx="6454322" cy="1338943"/>
          </a:xfrm>
          <a:prstGeom prst="rect">
            <a:avLst/>
          </a:prstGeom>
          <a:noFill/>
          <a:ln>
            <a:noFill/>
          </a:ln>
        </p:spPr>
      </p:pic>
      <p:pic>
        <p:nvPicPr>
          <p:cNvPr id="621" name="Google Shape;621;p52"/>
          <p:cNvPicPr preferRelativeResize="0"/>
          <p:nvPr/>
        </p:nvPicPr>
        <p:blipFill rotWithShape="1">
          <a:blip r:embed="rId4">
            <a:alphaModFix/>
          </a:blip>
          <a:srcRect b="0" l="0" r="0" t="0"/>
          <a:stretch/>
        </p:blipFill>
        <p:spPr>
          <a:xfrm>
            <a:off x="6538588" y="393801"/>
            <a:ext cx="1108531" cy="817336"/>
          </a:xfrm>
          <a:prstGeom prst="rect">
            <a:avLst/>
          </a:prstGeom>
          <a:noFill/>
          <a:ln>
            <a:noFill/>
          </a:ln>
        </p:spPr>
      </p:pic>
      <p:pic>
        <p:nvPicPr>
          <p:cNvPr id="622" name="Google Shape;622;p52"/>
          <p:cNvPicPr preferRelativeResize="0"/>
          <p:nvPr/>
        </p:nvPicPr>
        <p:blipFill rotWithShape="1">
          <a:blip r:embed="rId5">
            <a:alphaModFix/>
          </a:blip>
          <a:srcRect b="0" l="0" r="0" t="0"/>
          <a:stretch/>
        </p:blipFill>
        <p:spPr>
          <a:xfrm>
            <a:off x="9786161" y="284945"/>
            <a:ext cx="794656" cy="1035049"/>
          </a:xfrm>
          <a:prstGeom prst="rect">
            <a:avLst/>
          </a:prstGeom>
          <a:noFill/>
          <a:ln>
            <a:noFill/>
          </a:ln>
        </p:spPr>
      </p:pic>
      <p:pic>
        <p:nvPicPr>
          <p:cNvPr id="623" name="Google Shape;623;p52"/>
          <p:cNvPicPr preferRelativeResize="0"/>
          <p:nvPr/>
        </p:nvPicPr>
        <p:blipFill rotWithShape="1">
          <a:blip r:embed="rId6">
            <a:alphaModFix/>
          </a:blip>
          <a:srcRect b="0" l="0" r="0" t="0"/>
          <a:stretch/>
        </p:blipFill>
        <p:spPr>
          <a:xfrm>
            <a:off x="8402936" y="1351398"/>
            <a:ext cx="2002971" cy="293914"/>
          </a:xfrm>
          <a:prstGeom prst="rect">
            <a:avLst/>
          </a:prstGeom>
          <a:noFill/>
          <a:ln>
            <a:noFill/>
          </a:ln>
        </p:spPr>
      </p:pic>
      <p:pic>
        <p:nvPicPr>
          <p:cNvPr id="624" name="Google Shape;624;p52"/>
          <p:cNvPicPr preferRelativeResize="0"/>
          <p:nvPr/>
        </p:nvPicPr>
        <p:blipFill rotWithShape="1">
          <a:blip r:embed="rId7">
            <a:alphaModFix/>
          </a:blip>
          <a:srcRect b="0" l="0" r="0" t="0"/>
          <a:stretch/>
        </p:blipFill>
        <p:spPr>
          <a:xfrm>
            <a:off x="6029852" y="1389387"/>
            <a:ext cx="2536372" cy="247866"/>
          </a:xfrm>
          <a:prstGeom prst="rect">
            <a:avLst/>
          </a:prstGeom>
          <a:noFill/>
          <a:ln>
            <a:noFill/>
          </a:ln>
        </p:spPr>
      </p:pic>
      <p:sp>
        <p:nvSpPr>
          <p:cNvPr id="625" name="Google Shape;625;p52"/>
          <p:cNvSpPr/>
          <p:nvPr/>
        </p:nvSpPr>
        <p:spPr>
          <a:xfrm>
            <a:off x="185058" y="1060244"/>
            <a:ext cx="12542901"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rgbClr val="4F9192"/>
                </a:solidFill>
                <a:latin typeface="Courier"/>
                <a:ea typeface="Courier"/>
                <a:cs typeface="Courier"/>
                <a:sym typeface="Courier"/>
              </a:rPr>
              <a:t>#@ set up recording #@</a:t>
            </a:r>
            <a:endParaRPr/>
          </a:p>
          <a:p>
            <a:pPr indent="0" lvl="0" marL="0" marR="0" rtl="0" algn="l">
              <a:spcBef>
                <a:spcPts val="0"/>
              </a:spcBef>
              <a:spcAft>
                <a:spcPts val="0"/>
              </a:spcAft>
              <a:buNone/>
            </a:pPr>
            <a:r>
              <a:t/>
            </a:r>
            <a:endParaRPr i="1"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proximal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inhibition_weight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0.0025</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r>
              <a:rPr lang="en-US" sz="1600">
                <a:solidFill>
                  <a:schemeClr val="dk1"/>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off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soma_v_proximal_inh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distal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on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only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soma_v_distal_inh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sz="1600">
              <a:solidFill>
                <a:schemeClr val="dk1"/>
              </a:solidFill>
              <a:latin typeface="Courier"/>
              <a:ea typeface="Courier"/>
              <a:cs typeface="Courier"/>
              <a:sym typeface="Courier"/>
            </a:endParaRPr>
          </a:p>
        </p:txBody>
      </p:sp>
      <p:pic>
        <p:nvPicPr>
          <p:cNvPr id="626" name="Google Shape;626;p52"/>
          <p:cNvPicPr preferRelativeResize="0"/>
          <p:nvPr/>
        </p:nvPicPr>
        <p:blipFill rotWithShape="1">
          <a:blip r:embed="rId8">
            <a:alphaModFix/>
          </a:blip>
          <a:srcRect b="0" l="0" r="0" t="0"/>
          <a:stretch/>
        </p:blipFill>
        <p:spPr>
          <a:xfrm>
            <a:off x="1946115" y="1739325"/>
            <a:ext cx="7315200" cy="4572000"/>
          </a:xfrm>
          <a:prstGeom prst="rect">
            <a:avLst/>
          </a:prstGeom>
          <a:noFill/>
          <a:ln>
            <a:noFill/>
          </a:ln>
        </p:spPr>
      </p:pic>
      <p:sp>
        <p:nvSpPr>
          <p:cNvPr id="627" name="Google Shape;627;p52"/>
          <p:cNvSpPr txBox="1"/>
          <p:nvPr/>
        </p:nvSpPr>
        <p:spPr>
          <a:xfrm>
            <a:off x="207337" y="6211669"/>
            <a:ext cx="78726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Principles Governing the Operation of Synaptic Inhibition in Dendrites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Albert Gidon and Idan Segev, Neuron, 2012</a:t>
            </a:r>
            <a:endParaRPr/>
          </a:p>
        </p:txBody>
      </p:sp>
      <p:sp>
        <p:nvSpPr>
          <p:cNvPr id="628" name="Google Shape;628;p52"/>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pic>
        <p:nvPicPr>
          <p:cNvPr id="633" name="Google Shape;633;p53"/>
          <p:cNvPicPr preferRelativeResize="0"/>
          <p:nvPr/>
        </p:nvPicPr>
        <p:blipFill rotWithShape="1">
          <a:blip r:embed="rId3">
            <a:alphaModFix/>
          </a:blip>
          <a:srcRect b="0" l="0" r="0" t="0"/>
          <a:stretch/>
        </p:blipFill>
        <p:spPr>
          <a:xfrm>
            <a:off x="6266969" y="622513"/>
            <a:ext cx="5096435" cy="5879164"/>
          </a:xfrm>
          <a:prstGeom prst="rect">
            <a:avLst/>
          </a:prstGeom>
          <a:noFill/>
          <a:ln>
            <a:noFill/>
          </a:ln>
        </p:spPr>
      </p:pic>
      <p:sp>
        <p:nvSpPr>
          <p:cNvPr id="634" name="Google Shape;634;p53"/>
          <p:cNvSpPr/>
          <p:nvPr/>
        </p:nvSpPr>
        <p:spPr>
          <a:xfrm rot="5400000">
            <a:off x="658190"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35" name="Google Shape;635;p53"/>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36" name="Google Shape;636;p53"/>
          <p:cNvPicPr preferRelativeResize="0"/>
          <p:nvPr/>
        </p:nvPicPr>
        <p:blipFill rotWithShape="1">
          <a:blip r:embed="rId4">
            <a:alphaModFix/>
          </a:blip>
          <a:srcRect b="0" l="0" r="0" t="0"/>
          <a:stretch/>
        </p:blipFill>
        <p:spPr>
          <a:xfrm>
            <a:off x="266022" y="3124680"/>
            <a:ext cx="5296028" cy="704622"/>
          </a:xfrm>
          <a:prstGeom prst="rect">
            <a:avLst/>
          </a:prstGeom>
          <a:noFill/>
          <a:ln>
            <a:noFill/>
          </a:ln>
        </p:spPr>
      </p:pic>
      <p:sp>
        <p:nvSpPr>
          <p:cNvPr id="637" name="Google Shape;637;p53"/>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pic>
        <p:nvPicPr>
          <p:cNvPr id="642" name="Google Shape;642;p54"/>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sp>
        <p:nvSpPr>
          <p:cNvPr id="643" name="Google Shape;643;p54"/>
          <p:cNvSpPr txBox="1"/>
          <p:nvPr>
            <p:ph type="title"/>
          </p:nvPr>
        </p:nvSpPr>
        <p:spPr>
          <a:xfrm>
            <a:off x="239116" y="27554"/>
            <a:ext cx="9816789" cy="7809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a:t>
            </a:r>
            <a:endParaRPr/>
          </a:p>
        </p:txBody>
      </p:sp>
      <p:grpSp>
        <p:nvGrpSpPr>
          <p:cNvPr id="644" name="Google Shape;644;p54"/>
          <p:cNvGrpSpPr/>
          <p:nvPr/>
        </p:nvGrpSpPr>
        <p:grpSpPr>
          <a:xfrm>
            <a:off x="382646" y="917427"/>
            <a:ext cx="288000" cy="369332"/>
            <a:chOff x="173181" y="828014"/>
            <a:chExt cx="288000" cy="369332"/>
          </a:xfrm>
        </p:grpSpPr>
        <p:sp>
          <p:nvSpPr>
            <p:cNvPr id="645" name="Google Shape;645;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6" name="Google Shape;646;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grpSp>
        <p:nvGrpSpPr>
          <p:cNvPr id="647" name="Google Shape;647;p54"/>
          <p:cNvGrpSpPr/>
          <p:nvPr/>
        </p:nvGrpSpPr>
        <p:grpSpPr>
          <a:xfrm>
            <a:off x="2607600" y="5154756"/>
            <a:ext cx="288000" cy="369332"/>
            <a:chOff x="173181" y="828014"/>
            <a:chExt cx="288000" cy="369332"/>
          </a:xfrm>
        </p:grpSpPr>
        <p:sp>
          <p:nvSpPr>
            <p:cNvPr id="648" name="Google Shape;648;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9" name="Google Shape;649;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pic>
        <p:nvPicPr>
          <p:cNvPr id="650" name="Google Shape;650;p54"/>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51" name="Google Shape;651;p54"/>
          <p:cNvPicPr preferRelativeResize="0"/>
          <p:nvPr/>
        </p:nvPicPr>
        <p:blipFill rotWithShape="1">
          <a:blip r:embed="rId5">
            <a:alphaModFix/>
          </a:blip>
          <a:srcRect b="0" l="0" r="0" t="0"/>
          <a:stretch/>
        </p:blipFill>
        <p:spPr>
          <a:xfrm rot="-295009">
            <a:off x="1664598" y="3114739"/>
            <a:ext cx="1556630" cy="239480"/>
          </a:xfrm>
          <a:prstGeom prst="rect">
            <a:avLst/>
          </a:prstGeom>
          <a:noFill/>
          <a:ln>
            <a:noFill/>
          </a:ln>
        </p:spPr>
      </p:pic>
      <p:grpSp>
        <p:nvGrpSpPr>
          <p:cNvPr id="652" name="Google Shape;652;p54"/>
          <p:cNvGrpSpPr/>
          <p:nvPr/>
        </p:nvGrpSpPr>
        <p:grpSpPr>
          <a:xfrm>
            <a:off x="2233911" y="2657471"/>
            <a:ext cx="288000" cy="369332"/>
            <a:chOff x="173181" y="828014"/>
            <a:chExt cx="288000" cy="369332"/>
          </a:xfrm>
        </p:grpSpPr>
        <p:sp>
          <p:nvSpPr>
            <p:cNvPr id="653" name="Google Shape;653;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4" name="Google Shape;654;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55" name="Google Shape;655;p54"/>
          <p:cNvSpPr/>
          <p:nvPr/>
        </p:nvSpPr>
        <p:spPr>
          <a:xfrm>
            <a:off x="4029946" y="828774"/>
            <a:ext cx="7789854"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creating cell object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"import3d.hoc"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morphology_file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C8352B"/>
                </a:solidFill>
                <a:latin typeface="Courier"/>
                <a:ea typeface="Courier"/>
                <a:cs typeface="Courier"/>
                <a:sym typeface="Courier"/>
              </a:rPr>
              <a:t>"morphologies/cell1.asc"</a:t>
            </a: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"models/L5PCbiophys3.hoc"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"models/L5PCtemplate.hoc"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L5PC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L5PCtemplate(morphology_file)</a:t>
            </a:r>
            <a:endParaRPr sz="1800">
              <a:solidFill>
                <a:schemeClr val="dk1"/>
              </a:solidFill>
              <a:latin typeface="Courier"/>
              <a:ea typeface="Courier"/>
              <a:cs typeface="Courier"/>
              <a:sym typeface="Courier"/>
            </a:endParaRPr>
          </a:p>
        </p:txBody>
      </p:sp>
      <p:grpSp>
        <p:nvGrpSpPr>
          <p:cNvPr id="656" name="Google Shape;656;p54"/>
          <p:cNvGrpSpPr/>
          <p:nvPr/>
        </p:nvGrpSpPr>
        <p:grpSpPr>
          <a:xfrm>
            <a:off x="3665490" y="1095929"/>
            <a:ext cx="288000" cy="369332"/>
            <a:chOff x="173181" y="828014"/>
            <a:chExt cx="288000" cy="369332"/>
          </a:xfrm>
        </p:grpSpPr>
        <p:sp>
          <p:nvSpPr>
            <p:cNvPr id="657" name="Google Shape;657;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8" name="Google Shape;658;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sp>
        <p:nvSpPr>
          <p:cNvPr id="659" name="Google Shape;659;p54"/>
          <p:cNvSpPr/>
          <p:nvPr/>
        </p:nvSpPr>
        <p:spPr>
          <a:xfrm>
            <a:off x="3989764" y="1982936"/>
            <a:ext cx="7252820" cy="147732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400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0.793</a:t>
            </a:r>
            <a:endParaRPr/>
          </a:p>
        </p:txBody>
      </p:sp>
      <p:grpSp>
        <p:nvGrpSpPr>
          <p:cNvPr id="660" name="Google Shape;660;p54"/>
          <p:cNvGrpSpPr/>
          <p:nvPr/>
        </p:nvGrpSpPr>
        <p:grpSpPr>
          <a:xfrm>
            <a:off x="3559718" y="2172928"/>
            <a:ext cx="288000" cy="369332"/>
            <a:chOff x="173181" y="828014"/>
            <a:chExt cx="288000" cy="369332"/>
          </a:xfrm>
        </p:grpSpPr>
        <p:sp>
          <p:nvSpPr>
            <p:cNvPr id="661" name="Google Shape;661;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2" name="Google Shape;662;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sp>
        <p:nvSpPr>
          <p:cNvPr id="663" name="Google Shape;663;p54"/>
          <p:cNvSpPr/>
          <p:nvPr/>
        </p:nvSpPr>
        <p:spPr>
          <a:xfrm>
            <a:off x="4048593" y="881331"/>
            <a:ext cx="8016240" cy="50783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recording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nexus_v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nexus_v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 h.Vector()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stim_current.record(stim._ref_i)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h.v_init = -80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h.tstop = 1500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h.celsius = 37</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h.run() </a:t>
            </a:r>
            <a:endParaRPr/>
          </a:p>
        </p:txBody>
      </p:sp>
      <p:grpSp>
        <p:nvGrpSpPr>
          <p:cNvPr id="664" name="Google Shape;664;p54"/>
          <p:cNvGrpSpPr/>
          <p:nvPr/>
        </p:nvGrpSpPr>
        <p:grpSpPr>
          <a:xfrm>
            <a:off x="3607687" y="1516163"/>
            <a:ext cx="288000" cy="369332"/>
            <a:chOff x="173181" y="828014"/>
            <a:chExt cx="288000" cy="369332"/>
          </a:xfrm>
        </p:grpSpPr>
        <p:sp>
          <p:nvSpPr>
            <p:cNvPr id="665" name="Google Shape;665;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6" name="Google Shape;666;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67" name="Google Shape;667;p54"/>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sp>
        <p:nvSpPr>
          <p:cNvPr id="668" name="Google Shape;668;p54"/>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2" name="Shape 672"/>
        <p:cNvGrpSpPr/>
        <p:nvPr/>
      </p:nvGrpSpPr>
      <p:grpSpPr>
        <a:xfrm>
          <a:off x="0" y="0"/>
          <a:ext cx="0" cy="0"/>
          <a:chOff x="0" y="0"/>
          <a:chExt cx="0" cy="0"/>
        </a:xfrm>
      </p:grpSpPr>
      <p:pic>
        <p:nvPicPr>
          <p:cNvPr id="673" name="Google Shape;673;p55"/>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pic>
        <p:nvPicPr>
          <p:cNvPr id="674" name="Google Shape;674;p55"/>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75" name="Google Shape;675;p55"/>
          <p:cNvPicPr preferRelativeResize="0"/>
          <p:nvPr/>
        </p:nvPicPr>
        <p:blipFill rotWithShape="1">
          <a:blip r:embed="rId5">
            <a:alphaModFix/>
          </a:blip>
          <a:srcRect b="0" l="0" r="0" t="0"/>
          <a:stretch/>
        </p:blipFill>
        <p:spPr>
          <a:xfrm>
            <a:off x="4170403" y="1076691"/>
            <a:ext cx="6659880" cy="5327904"/>
          </a:xfrm>
          <a:prstGeom prst="rect">
            <a:avLst/>
          </a:prstGeom>
          <a:noFill/>
          <a:ln>
            <a:noFill/>
          </a:ln>
        </p:spPr>
      </p:pic>
      <p:sp>
        <p:nvSpPr>
          <p:cNvPr id="676" name="Google Shape;676;p55"/>
          <p:cNvSpPr txBox="1"/>
          <p:nvPr/>
        </p:nvSpPr>
        <p:spPr>
          <a:xfrm>
            <a:off x="157635" y="43071"/>
            <a:ext cx="981678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68DBA"/>
              </a:buClr>
              <a:buSzPts val="3600"/>
              <a:buFont typeface="Century Gothic"/>
              <a:buNone/>
            </a:pPr>
            <a:r>
              <a:rPr lang="en-US" sz="3600">
                <a:solidFill>
                  <a:srgbClr val="168DBA"/>
                </a:solidFill>
                <a:latin typeface="Century Gothic"/>
                <a:ea typeface="Century Gothic"/>
                <a:cs typeface="Century Gothic"/>
                <a:sym typeface="Century Gothic"/>
              </a:rPr>
              <a:t>Layer 5b Pyramidal Cell</a:t>
            </a:r>
            <a:endParaRPr sz="3600">
              <a:solidFill>
                <a:srgbClr val="168DBA"/>
              </a:solidFill>
              <a:latin typeface="Century Gothic"/>
              <a:ea typeface="Century Gothic"/>
              <a:cs typeface="Century Gothic"/>
              <a:sym typeface="Century Gothic"/>
            </a:endParaRPr>
          </a:p>
        </p:txBody>
      </p:sp>
      <p:pic>
        <p:nvPicPr>
          <p:cNvPr id="677" name="Google Shape;677;p55"/>
          <p:cNvPicPr preferRelativeResize="0"/>
          <p:nvPr/>
        </p:nvPicPr>
        <p:blipFill rotWithShape="1">
          <a:blip r:embed="rId6">
            <a:alphaModFix/>
          </a:blip>
          <a:srcRect b="0" l="0" r="0" t="0"/>
          <a:stretch/>
        </p:blipFill>
        <p:spPr>
          <a:xfrm flipH="1" rot="10273979">
            <a:off x="1741584" y="3272614"/>
            <a:ext cx="1325303" cy="189329"/>
          </a:xfrm>
          <a:prstGeom prst="rect">
            <a:avLst/>
          </a:prstGeom>
          <a:noFill/>
          <a:ln>
            <a:noFill/>
          </a:ln>
        </p:spPr>
      </p:pic>
      <p:sp>
        <p:nvSpPr>
          <p:cNvPr id="678" name="Google Shape;678;p55"/>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pic>
        <p:nvPicPr>
          <p:cNvPr id="683" name="Google Shape;683;p56"/>
          <p:cNvPicPr preferRelativeResize="0"/>
          <p:nvPr/>
        </p:nvPicPr>
        <p:blipFill rotWithShape="1">
          <a:blip r:embed="rId3">
            <a:alphaModFix/>
          </a:blip>
          <a:srcRect b="0" l="0" r="0" t="0"/>
          <a:stretch/>
        </p:blipFill>
        <p:spPr>
          <a:xfrm>
            <a:off x="480039" y="914399"/>
            <a:ext cx="1718094" cy="6139043"/>
          </a:xfrm>
          <a:prstGeom prst="rect">
            <a:avLst/>
          </a:prstGeom>
          <a:noFill/>
          <a:ln>
            <a:noFill/>
          </a:ln>
        </p:spPr>
      </p:pic>
      <p:sp>
        <p:nvSpPr>
          <p:cNvPr id="684" name="Google Shape;684;p56"/>
          <p:cNvSpPr/>
          <p:nvPr/>
        </p:nvSpPr>
        <p:spPr>
          <a:xfrm>
            <a:off x="3414666" y="914399"/>
            <a:ext cx="8052816"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 sec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150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epsp(L5PC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tau0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0.5 #rise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tau1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   #decay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onset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sz="1800">
              <a:solidFill>
                <a:schemeClr val="dk1"/>
              </a:solidFill>
              <a:latin typeface="Courier"/>
              <a:ea typeface="Courier"/>
              <a:cs typeface="Courier"/>
              <a:sym typeface="Courier"/>
            </a:endParaRPr>
          </a:p>
        </p:txBody>
      </p:sp>
      <p:sp>
        <p:nvSpPr>
          <p:cNvPr id="685" name="Google Shape;685;p56"/>
          <p:cNvSpPr txBox="1"/>
          <p:nvPr>
            <p:ph type="title"/>
          </p:nvPr>
        </p:nvSpPr>
        <p:spPr>
          <a:xfrm>
            <a:off x="241611" y="149290"/>
            <a:ext cx="9816789" cy="128089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 – calcium spike</a:t>
            </a:r>
            <a:endParaRPr/>
          </a:p>
        </p:txBody>
      </p:sp>
      <p:sp>
        <p:nvSpPr>
          <p:cNvPr id="686" name="Google Shape;686;p5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pic>
        <p:nvPicPr>
          <p:cNvPr id="692" name="Google Shape;692;p57"/>
          <p:cNvPicPr preferRelativeResize="0"/>
          <p:nvPr/>
        </p:nvPicPr>
        <p:blipFill rotWithShape="1">
          <a:blip r:embed="rId3">
            <a:alphaModFix/>
          </a:blip>
          <a:srcRect b="0" l="0" r="0" t="0"/>
          <a:stretch/>
        </p:blipFill>
        <p:spPr>
          <a:xfrm>
            <a:off x="152908" y="270002"/>
            <a:ext cx="1794764" cy="6412998"/>
          </a:xfrm>
          <a:prstGeom prst="rect">
            <a:avLst/>
          </a:prstGeom>
          <a:noFill/>
          <a:ln>
            <a:noFill/>
          </a:ln>
        </p:spPr>
      </p:pic>
      <p:sp>
        <p:nvSpPr>
          <p:cNvPr id="693" name="Google Shape;693;p57"/>
          <p:cNvSpPr/>
          <p:nvPr/>
        </p:nvSpPr>
        <p:spPr>
          <a:xfrm>
            <a:off x="7482840" y="556970"/>
            <a:ext cx="3993000" cy="1477200"/>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EPSP-like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pic>
        <p:nvPicPr>
          <p:cNvPr id="694" name="Google Shape;694;p57"/>
          <p:cNvPicPr preferRelativeResize="0"/>
          <p:nvPr/>
        </p:nvPicPr>
        <p:blipFill rotWithShape="1">
          <a:blip r:embed="rId4">
            <a:alphaModFix/>
          </a:blip>
          <a:srcRect b="0" l="0" r="0" t="0"/>
          <a:stretch/>
        </p:blipFill>
        <p:spPr>
          <a:xfrm>
            <a:off x="2743200" y="4017646"/>
            <a:ext cx="4623816" cy="2134069"/>
          </a:xfrm>
          <a:prstGeom prst="rect">
            <a:avLst/>
          </a:prstGeom>
          <a:noFill/>
          <a:ln>
            <a:noFill/>
          </a:ln>
        </p:spPr>
      </p:pic>
      <p:pic>
        <p:nvPicPr>
          <p:cNvPr id="695" name="Google Shape;695;p57"/>
          <p:cNvPicPr preferRelativeResize="0"/>
          <p:nvPr/>
        </p:nvPicPr>
        <p:blipFill rotWithShape="1">
          <a:blip r:embed="rId5">
            <a:alphaModFix/>
          </a:blip>
          <a:srcRect b="0" l="0" r="0" t="0"/>
          <a:stretch/>
        </p:blipFill>
        <p:spPr>
          <a:xfrm>
            <a:off x="2743200" y="-1343"/>
            <a:ext cx="4623816" cy="2134069"/>
          </a:xfrm>
          <a:prstGeom prst="rect">
            <a:avLst/>
          </a:prstGeom>
          <a:noFill/>
          <a:ln>
            <a:noFill/>
          </a:ln>
        </p:spPr>
      </p:pic>
      <p:pic>
        <p:nvPicPr>
          <p:cNvPr id="696" name="Google Shape;696;p57"/>
          <p:cNvPicPr preferRelativeResize="0"/>
          <p:nvPr/>
        </p:nvPicPr>
        <p:blipFill rotWithShape="1">
          <a:blip r:embed="rId6">
            <a:alphaModFix/>
          </a:blip>
          <a:srcRect b="0" l="0" r="0" t="0"/>
          <a:stretch/>
        </p:blipFill>
        <p:spPr>
          <a:xfrm>
            <a:off x="2743200" y="2056526"/>
            <a:ext cx="4623816" cy="2134069"/>
          </a:xfrm>
          <a:prstGeom prst="rect">
            <a:avLst/>
          </a:prstGeom>
          <a:noFill/>
          <a:ln>
            <a:noFill/>
          </a:ln>
        </p:spPr>
      </p:pic>
      <p:sp>
        <p:nvSpPr>
          <p:cNvPr id="697" name="Google Shape;697;p57"/>
          <p:cNvSpPr/>
          <p:nvPr/>
        </p:nvSpPr>
        <p:spPr>
          <a:xfrm>
            <a:off x="7482840" y="2499015"/>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small step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8" name="Google Shape;698;p57"/>
          <p:cNvSpPr/>
          <p:nvPr/>
        </p:nvSpPr>
        <p:spPr>
          <a:xfrm>
            <a:off x="7482840" y="4499790"/>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both step and EPSP-like currents</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9" name="Google Shape;699;p57"/>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pic>
        <p:nvPicPr>
          <p:cNvPr id="700" name="Google Shape;700;p57"/>
          <p:cNvPicPr preferRelativeResize="0"/>
          <p:nvPr/>
        </p:nvPicPr>
        <p:blipFill rotWithShape="1">
          <a:blip r:embed="rId7">
            <a:alphaModFix/>
          </a:blip>
          <a:srcRect b="0" l="0" r="0" t="0"/>
          <a:stretch/>
        </p:blipFill>
        <p:spPr>
          <a:xfrm rot="-8893349">
            <a:off x="311709" y="2815744"/>
            <a:ext cx="715879" cy="102268"/>
          </a:xfrm>
          <a:prstGeom prst="rect">
            <a:avLst/>
          </a:prstGeom>
          <a:noFill/>
          <a:ln>
            <a:noFill/>
          </a:ln>
        </p:spPr>
      </p:pic>
      <p:pic>
        <p:nvPicPr>
          <p:cNvPr id="701" name="Google Shape;701;p57"/>
          <p:cNvPicPr preferRelativeResize="0"/>
          <p:nvPr/>
        </p:nvPicPr>
        <p:blipFill rotWithShape="1">
          <a:blip r:embed="rId8">
            <a:alphaModFix/>
          </a:blip>
          <a:srcRect b="0" l="0" r="0" t="0"/>
          <a:stretch/>
        </p:blipFill>
        <p:spPr>
          <a:xfrm rot="-8893349">
            <a:off x="464109" y="5490174"/>
            <a:ext cx="715879" cy="102268"/>
          </a:xfrm>
          <a:prstGeom prst="rect">
            <a:avLst/>
          </a:prstGeom>
          <a:noFill/>
          <a:ln>
            <a:noFill/>
          </a:ln>
        </p:spPr>
      </p:pic>
      <p:sp>
        <p:nvSpPr>
          <p:cNvPr id="702" name="Google Shape;702;p57"/>
          <p:cNvSpPr txBox="1"/>
          <p:nvPr/>
        </p:nvSpPr>
        <p:spPr>
          <a:xfrm rot="-5051753">
            <a:off x="3914" y="3837844"/>
            <a:ext cx="95891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Recording</a:t>
            </a:r>
            <a:endParaRPr/>
          </a:p>
        </p:txBody>
      </p:sp>
      <p:cxnSp>
        <p:nvCxnSpPr>
          <p:cNvPr id="703" name="Google Shape;703;p57"/>
          <p:cNvCxnSpPr>
            <a:stCxn id="702" idx="3"/>
          </p:cNvCxnSpPr>
          <p:nvPr/>
        </p:nvCxnSpPr>
        <p:spPr>
          <a:xfrm rot="10800000">
            <a:off x="490759" y="2861243"/>
            <a:ext cx="41100" cy="638100"/>
          </a:xfrm>
          <a:prstGeom prst="straightConnector1">
            <a:avLst/>
          </a:prstGeom>
          <a:noFill/>
          <a:ln cap="rnd" cmpd="sng" w="9525">
            <a:solidFill>
              <a:srgbClr val="323232"/>
            </a:solidFill>
            <a:prstDash val="solid"/>
            <a:round/>
            <a:headEnd len="sm" w="sm" type="none"/>
            <a:tailEnd len="med" w="med" type="triangle"/>
          </a:ln>
        </p:spPr>
      </p:cxnSp>
      <p:cxnSp>
        <p:nvCxnSpPr>
          <p:cNvPr id="704" name="Google Shape;704;p57"/>
          <p:cNvCxnSpPr/>
          <p:nvPr/>
        </p:nvCxnSpPr>
        <p:spPr>
          <a:xfrm>
            <a:off x="490836" y="4467351"/>
            <a:ext cx="99099" cy="753578"/>
          </a:xfrm>
          <a:prstGeom prst="straightConnector1">
            <a:avLst/>
          </a:prstGeom>
          <a:noFill/>
          <a:ln cap="rnd" cmpd="sng" w="9525">
            <a:solidFill>
              <a:srgbClr val="323232"/>
            </a:solidFill>
            <a:prstDash val="solid"/>
            <a:round/>
            <a:headEnd len="sm" w="sm" type="none"/>
            <a:tailEnd len="med" w="med" type="triangle"/>
          </a:ln>
        </p:spPr>
      </p:cxnSp>
      <p:sp>
        <p:nvSpPr>
          <p:cNvPr id="705" name="Google Shape;705;p5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5" name="Shape 175"/>
        <p:cNvGrpSpPr/>
        <p:nvPr/>
      </p:nvGrpSpPr>
      <p:grpSpPr>
        <a:xfrm>
          <a:off x="0" y="0"/>
          <a:ext cx="0" cy="0"/>
          <a:chOff x="0" y="0"/>
          <a:chExt cx="0" cy="0"/>
        </a:xfrm>
      </p:grpSpPr>
      <p:sp>
        <p:nvSpPr>
          <p:cNvPr id="176" name="Google Shape;176;p22"/>
          <p:cNvSpPr txBox="1"/>
          <p:nvPr>
            <p:ph idx="1" type="body"/>
          </p:nvPr>
        </p:nvSpPr>
        <p:spPr>
          <a:xfrm>
            <a:off x="287248" y="1106125"/>
            <a:ext cx="11068200" cy="57519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in every programing </a:t>
            </a:r>
            <a:r>
              <a:rPr lang="en-US"/>
              <a:t>language, there are build in object: int, float string char etc.</a:t>
            </a:r>
            <a:endParaRPr/>
          </a:p>
          <a:p>
            <a:pPr indent="-342900" lvl="0" marL="457200" rtl="0" algn="l">
              <a:lnSpc>
                <a:spcPct val="150000"/>
              </a:lnSpc>
              <a:spcBef>
                <a:spcPts val="0"/>
              </a:spcBef>
              <a:spcAft>
                <a:spcPts val="0"/>
              </a:spcAft>
              <a:buSzPts val="1800"/>
              <a:buChar char="🠶"/>
            </a:pPr>
            <a:r>
              <a:rPr lang="en-US"/>
              <a:t>in object oriented programming, we can choose to create new  objects that will have new properties, like to create current clamp that will have an float parameter for amplitude.</a:t>
            </a:r>
            <a:endParaRPr/>
          </a:p>
          <a:p>
            <a:pPr indent="-342900" lvl="0" marL="457200" rtl="0" algn="l">
              <a:lnSpc>
                <a:spcPct val="150000"/>
              </a:lnSpc>
              <a:spcBef>
                <a:spcPts val="0"/>
              </a:spcBef>
              <a:spcAft>
                <a:spcPts val="0"/>
              </a:spcAft>
              <a:buSzPts val="1800"/>
              <a:buChar char="🠶"/>
            </a:pPr>
            <a:r>
              <a:rPr lang="en-US"/>
              <a:t>in the computer this makes a new idea on pointers. the idea is that the data is saved somewhere and i can access it if i now where it is.</a:t>
            </a:r>
            <a:endParaRPr/>
          </a:p>
          <a:p>
            <a:pPr indent="-342900" lvl="0" marL="457200" rtl="0" algn="l">
              <a:lnSpc>
                <a:spcPct val="150000"/>
              </a:lnSpc>
              <a:spcBef>
                <a:spcPts val="0"/>
              </a:spcBef>
              <a:spcAft>
                <a:spcPts val="0"/>
              </a:spcAft>
              <a:buSzPts val="1800"/>
              <a:buChar char="🠶"/>
            </a:pPr>
            <a:r>
              <a:rPr lang="en-US"/>
              <a:t>Encapsulation: in other coding </a:t>
            </a:r>
            <a:r>
              <a:rPr lang="en-US"/>
              <a:t>languages, some of the data is not publicly available, and it’s says, it’s private, we can access the data only from the object itself.</a:t>
            </a:r>
            <a:endParaRPr/>
          </a:p>
          <a:p>
            <a:pPr indent="-342900" lvl="0" marL="457200" rtl="0" algn="l">
              <a:lnSpc>
                <a:spcPct val="150000"/>
              </a:lnSpc>
              <a:spcBef>
                <a:spcPts val="0"/>
              </a:spcBef>
              <a:spcAft>
                <a:spcPts val="0"/>
              </a:spcAft>
              <a:buSzPts val="1800"/>
              <a:buChar char="🠶"/>
            </a:pPr>
            <a:r>
              <a:rPr lang="en-US"/>
              <a:t>in neuron there is a game with pointers that we need to do sometime in order to get some data that is not “public”, like the section parent or childrens.  </a:t>
            </a:r>
            <a:endParaRPr/>
          </a:p>
          <a:p>
            <a:pPr indent="0" lvl="0" marL="0" rtl="0" algn="l">
              <a:lnSpc>
                <a:spcPct val="90000"/>
              </a:lnSpc>
              <a:spcBef>
                <a:spcPts val="1000"/>
              </a:spcBef>
              <a:spcAft>
                <a:spcPts val="0"/>
              </a:spcAft>
              <a:buSzPts val="1800"/>
              <a:buNone/>
            </a:pPr>
            <a:r>
              <a:t/>
            </a:r>
            <a:endParaRPr/>
          </a:p>
        </p:txBody>
      </p:sp>
      <p:sp>
        <p:nvSpPr>
          <p:cNvPr id="177" name="Google Shape;177;p22"/>
          <p:cNvSpPr txBox="1"/>
          <p:nvPr>
            <p:ph type="title"/>
          </p:nvPr>
        </p:nvSpPr>
        <p:spPr>
          <a:xfrm>
            <a:off x="203649" y="0"/>
            <a:ext cx="103296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 - object oriented programming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58"/>
          <p:cNvSpPr txBox="1"/>
          <p:nvPr>
            <p:ph type="title"/>
          </p:nvPr>
        </p:nvSpPr>
        <p:spPr>
          <a:xfrm>
            <a:off x="173181" y="0"/>
            <a:ext cx="10009909" cy="99261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Timed inhibition</a:t>
            </a:r>
            <a:endParaRPr/>
          </a:p>
        </p:txBody>
      </p:sp>
      <p:sp>
        <p:nvSpPr>
          <p:cNvPr id="711" name="Google Shape;711;p58"/>
          <p:cNvSpPr txBox="1"/>
          <p:nvPr/>
        </p:nvSpPr>
        <p:spPr>
          <a:xfrm>
            <a:off x="173181" y="5910728"/>
            <a:ext cx="1068355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Timed Synaptic Inhibition Shapes NMDA Spikes, Influencing Local Dendritic Processing and Global I/O Properties of Cortical Neurons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Michael Doron, Giuseppe Chindemi, Eilif Muller, Henry Markram, Idan Segev. Cell Reports 2017</a:t>
            </a:r>
            <a:endParaRPr/>
          </a:p>
        </p:txBody>
      </p:sp>
      <p:pic>
        <p:nvPicPr>
          <p:cNvPr id="712" name="Google Shape;712;p58"/>
          <p:cNvPicPr preferRelativeResize="0"/>
          <p:nvPr/>
        </p:nvPicPr>
        <p:blipFill rotWithShape="1">
          <a:blip r:embed="rId3">
            <a:alphaModFix/>
          </a:blip>
          <a:srcRect b="0" l="0" r="0" t="0"/>
          <a:stretch/>
        </p:blipFill>
        <p:spPr>
          <a:xfrm>
            <a:off x="3199845" y="992618"/>
            <a:ext cx="7357593" cy="4598496"/>
          </a:xfrm>
          <a:prstGeom prst="rect">
            <a:avLst/>
          </a:prstGeom>
          <a:noFill/>
          <a:ln>
            <a:noFill/>
          </a:ln>
        </p:spPr>
      </p:pic>
      <p:pic>
        <p:nvPicPr>
          <p:cNvPr id="713" name="Google Shape;713;p58"/>
          <p:cNvPicPr preferRelativeResize="0"/>
          <p:nvPr/>
        </p:nvPicPr>
        <p:blipFill rotWithShape="1">
          <a:blip r:embed="rId4">
            <a:alphaModFix/>
          </a:blip>
          <a:srcRect b="0" l="0" r="0" t="0"/>
          <a:stretch/>
        </p:blipFill>
        <p:spPr>
          <a:xfrm>
            <a:off x="173181" y="1086785"/>
            <a:ext cx="3026664" cy="4746016"/>
          </a:xfrm>
          <a:prstGeom prst="rect">
            <a:avLst/>
          </a:prstGeom>
          <a:noFill/>
          <a:ln>
            <a:noFill/>
          </a:ln>
        </p:spPr>
      </p:pic>
      <p:pic>
        <p:nvPicPr>
          <p:cNvPr id="714" name="Google Shape;714;p58"/>
          <p:cNvPicPr preferRelativeResize="0"/>
          <p:nvPr/>
        </p:nvPicPr>
        <p:blipFill rotWithShape="1">
          <a:blip r:embed="rId5">
            <a:alphaModFix/>
          </a:blip>
          <a:srcRect b="0" l="0" r="0" t="0"/>
          <a:stretch/>
        </p:blipFill>
        <p:spPr>
          <a:xfrm>
            <a:off x="3199845" y="775942"/>
            <a:ext cx="8186370" cy="576072"/>
          </a:xfrm>
          <a:prstGeom prst="rect">
            <a:avLst/>
          </a:prstGeom>
          <a:noFill/>
          <a:ln>
            <a:noFill/>
          </a:ln>
        </p:spPr>
      </p:pic>
      <p:sp>
        <p:nvSpPr>
          <p:cNvPr id="715" name="Google Shape;715;p58"/>
          <p:cNvSpPr/>
          <p:nvPr/>
        </p:nvSpPr>
        <p:spPr>
          <a:xfrm>
            <a:off x="7073239" y="1443368"/>
            <a:ext cx="3535496" cy="38557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16" name="Google Shape;716;p58"/>
          <p:cNvPicPr preferRelativeResize="0"/>
          <p:nvPr/>
        </p:nvPicPr>
        <p:blipFill rotWithShape="1">
          <a:blip r:embed="rId6">
            <a:alphaModFix/>
          </a:blip>
          <a:srcRect b="0" l="0" r="0" t="0"/>
          <a:stretch/>
        </p:blipFill>
        <p:spPr>
          <a:xfrm>
            <a:off x="7191457" y="1576108"/>
            <a:ext cx="3468574" cy="3767369"/>
          </a:xfrm>
          <a:prstGeom prst="rect">
            <a:avLst/>
          </a:prstGeom>
          <a:noFill/>
          <a:ln>
            <a:noFill/>
          </a:ln>
        </p:spPr>
      </p:pic>
      <p:sp>
        <p:nvSpPr>
          <p:cNvPr id="717" name="Google Shape;717;p58"/>
          <p:cNvSpPr/>
          <p:nvPr/>
        </p:nvSpPr>
        <p:spPr>
          <a:xfrm>
            <a:off x="3440317" y="775942"/>
            <a:ext cx="7416415" cy="5362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8" name="Google Shape;718;p58"/>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Century Gothic"/>
                <a:ea typeface="Century Gothic"/>
                <a:cs typeface="Century Gothic"/>
                <a:sym typeface="Century Gothic"/>
              </a:rPr>
              <a:t>3</a:t>
            </a:r>
            <a:endParaRPr b="1" sz="1800">
              <a:solidFill>
                <a:srgbClr val="FFFFFF"/>
              </a:solidFill>
              <a:latin typeface="Century Gothic"/>
              <a:ea typeface="Century Gothic"/>
              <a:cs typeface="Century Gothic"/>
              <a:sym typeface="Century Gothic"/>
            </a:endParaRPr>
          </a:p>
        </p:txBody>
      </p:sp>
      <p:sp>
        <p:nvSpPr>
          <p:cNvPr id="719" name="Google Shape;719;p5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3</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59"/>
          <p:cNvSpPr txBox="1"/>
          <p:nvPr>
            <p:ph type="title"/>
          </p:nvPr>
        </p:nvSpPr>
        <p:spPr>
          <a:xfrm>
            <a:off x="173181" y="0"/>
            <a:ext cx="100098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a:t>
            </a:r>
            <a:endParaRPr/>
          </a:p>
        </p:txBody>
      </p:sp>
      <p:pic>
        <p:nvPicPr>
          <p:cNvPr id="725" name="Google Shape;725;p59"/>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26" name="Google Shape;726;p59"/>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7" name="Google Shape;727;p59"/>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grpSp>
        <p:nvGrpSpPr>
          <p:cNvPr id="728" name="Google Shape;728;p59"/>
          <p:cNvGrpSpPr/>
          <p:nvPr/>
        </p:nvGrpSpPr>
        <p:grpSpPr>
          <a:xfrm>
            <a:off x="2706575" y="880775"/>
            <a:ext cx="5879175" cy="5000075"/>
            <a:chOff x="2401775" y="880775"/>
            <a:chExt cx="5879175" cy="5000075"/>
          </a:xfrm>
        </p:grpSpPr>
        <p:pic>
          <p:nvPicPr>
            <p:cNvPr id="729" name="Google Shape;729;p59"/>
            <p:cNvPicPr preferRelativeResize="0"/>
            <p:nvPr/>
          </p:nvPicPr>
          <p:blipFill rotWithShape="1">
            <a:blip r:embed="rId4">
              <a:alphaModFix/>
            </a:blip>
            <a:srcRect b="0" l="3381" r="0" t="0"/>
            <a:stretch/>
          </p:blipFill>
          <p:spPr>
            <a:xfrm rot="-5400000">
              <a:off x="2879425" y="403125"/>
              <a:ext cx="4923875" cy="5879175"/>
            </a:xfrm>
            <a:prstGeom prst="rect">
              <a:avLst/>
            </a:prstGeom>
            <a:noFill/>
            <a:ln>
              <a:noFill/>
            </a:ln>
          </p:spPr>
        </p:pic>
        <p:sp>
          <p:nvSpPr>
            <p:cNvPr id="730" name="Google Shape;730;p59"/>
            <p:cNvSpPr/>
            <p:nvPr/>
          </p:nvSpPr>
          <p:spPr>
            <a:xfrm>
              <a:off x="3171275" y="54348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45003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9"/>
            <p:cNvSpPr/>
            <p:nvPr/>
          </p:nvSpPr>
          <p:spPr>
            <a:xfrm>
              <a:off x="63291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 name="Google Shape;733;p59"/>
          <p:cNvSpPr/>
          <p:nvPr/>
        </p:nvSpPr>
        <p:spPr>
          <a:xfrm>
            <a:off x="4069975" y="999575"/>
            <a:ext cx="3003300" cy="3426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2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60"/>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problem definitions</a:t>
            </a:r>
            <a:endParaRPr/>
          </a:p>
        </p:txBody>
      </p:sp>
      <p:sp>
        <p:nvSpPr>
          <p:cNvPr id="739" name="Google Shape;739;p60"/>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40" name="Google Shape;740;p60"/>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41" name="Google Shape;741;p60"/>
          <p:cNvSpPr txBox="1"/>
          <p:nvPr/>
        </p:nvSpPr>
        <p:spPr>
          <a:xfrm>
            <a:off x="627525" y="1255050"/>
            <a:ext cx="11116200" cy="27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in order to fit the model the first thing we need is a goal.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what do we want the model to do? replicate spike times?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etc.</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for start we will take the case we want to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(Rm, Ra, Cm).</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next we find our constrain from the data =&gt; for now it will be the I-V traces and a short pulse of injection in the soma.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now we can </a:t>
            </a:r>
            <a:r>
              <a:rPr lang="en-US">
                <a:latin typeface="Century Gothic"/>
                <a:ea typeface="Century Gothic"/>
                <a:cs typeface="Century Gothic"/>
                <a:sym typeface="Century Gothic"/>
              </a:rPr>
              <a:t>define an error function we will try to minimize, such as the difference of the minimum of the I-V traces and the graphs of the short pulse.</a:t>
            </a: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we will show a Gradient descent aproce for fitting, pay attention that we do that if we can assume the cell is passive so the error function is concave (we can linearize it), in other cases other </a:t>
            </a:r>
            <a:r>
              <a:rPr lang="en-US">
                <a:latin typeface="Century Gothic"/>
                <a:ea typeface="Century Gothic"/>
                <a:cs typeface="Century Gothic"/>
                <a:sym typeface="Century Gothic"/>
              </a:rPr>
              <a:t>algorithms</a:t>
            </a:r>
            <a:r>
              <a:rPr lang="en-US">
                <a:latin typeface="Century Gothic"/>
                <a:ea typeface="Century Gothic"/>
                <a:cs typeface="Century Gothic"/>
                <a:sym typeface="Century Gothic"/>
              </a:rPr>
              <a:t> will be needed.</a:t>
            </a:r>
            <a:endParaRPr>
              <a:latin typeface="Century Gothic"/>
              <a:ea typeface="Century Gothic"/>
              <a:cs typeface="Century Gothic"/>
              <a:sym typeface="Century Gothic"/>
            </a:endParaRPr>
          </a:p>
        </p:txBody>
      </p:sp>
      <p:pic>
        <p:nvPicPr>
          <p:cNvPr id="742" name="Google Shape;742;p60"/>
          <p:cNvPicPr preferRelativeResize="0"/>
          <p:nvPr/>
        </p:nvPicPr>
        <p:blipFill>
          <a:blip r:embed="rId3">
            <a:alphaModFix/>
          </a:blip>
          <a:stretch>
            <a:fillRect/>
          </a:stretch>
        </p:blipFill>
        <p:spPr>
          <a:xfrm>
            <a:off x="3886200" y="4141650"/>
            <a:ext cx="4462925" cy="2437000"/>
          </a:xfrm>
          <a:prstGeom prst="rect">
            <a:avLst/>
          </a:prstGeom>
          <a:noFill/>
          <a:ln>
            <a:noFill/>
          </a:ln>
        </p:spPr>
      </p:pic>
      <p:sp>
        <p:nvSpPr>
          <p:cNvPr id="743" name="Google Shape;743;p60"/>
          <p:cNvSpPr/>
          <p:nvPr/>
        </p:nvSpPr>
        <p:spPr>
          <a:xfrm>
            <a:off x="6173325" y="4404300"/>
            <a:ext cx="1931400" cy="1733100"/>
          </a:xfrm>
          <a:prstGeom prst="noSmoking">
            <a:avLst>
              <a:gd fmla="val 1875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sp>
        <p:nvSpPr>
          <p:cNvPr id="748" name="Google Shape;748;p61"/>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setting the model</a:t>
            </a:r>
            <a:endParaRPr/>
          </a:p>
        </p:txBody>
      </p:sp>
      <p:pic>
        <p:nvPicPr>
          <p:cNvPr id="749" name="Google Shape;749;p61"/>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50" name="Google Shape;750;p61"/>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1" name="Google Shape;751;p61"/>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2" name="Google Shape;752;p61"/>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53" name="Google Shape;753;p61"/>
          <p:cNvSpPr txBox="1"/>
          <p:nvPr/>
        </p:nvSpPr>
        <p:spPr>
          <a:xfrm>
            <a:off x="627525" y="12550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#we use a hoc template in order to load the morphology</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from neuron import h, gui</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post_morph_dir = "morph.swc"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h.load_file("import3d.hoc")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h.load_file("nrngui.hoc")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h("objref cell, tobj")</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morph_file = post_morph_dir</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model_file = "template_model"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model_path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h.load_file(model_file + ".hoc")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h.execute("cell = new " + model_file +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 = h.Import3d_SWC_read()</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nl.quiet = 1</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nl.input(morph_file)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 = h.Import3d_GUI(nl, 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imprt.instantiate(h.cell)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 = 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cell.geom_nseg()</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cell.delete_axon()</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cell.biophys()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54" name="Google Shape;754;p61"/>
          <p:cNvSpPr txBox="1"/>
          <p:nvPr/>
        </p:nvSpPr>
        <p:spPr>
          <a:xfrm>
            <a:off x="6799725" y="1255050"/>
            <a:ext cx="48633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#inserting passive </a:t>
            </a:r>
            <a:r>
              <a:rPr lang="en-US">
                <a:solidFill>
                  <a:srgbClr val="4F9192"/>
                </a:solidFill>
                <a:latin typeface="Century Gothic"/>
                <a:ea typeface="Century Gothic"/>
                <a:cs typeface="Century Gothic"/>
                <a:sym typeface="Century Gothic"/>
              </a:rPr>
              <a:t>mechanism</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for sec in postCell.all: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    sec.insert("pas")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55" name="Google Shape;755;p61"/>
          <p:cNvPicPr preferRelativeResize="0"/>
          <p:nvPr/>
        </p:nvPicPr>
        <p:blipFill>
          <a:blip r:embed="rId4">
            <a:alphaModFix/>
          </a:blip>
          <a:stretch>
            <a:fillRect/>
          </a:stretch>
        </p:blipFill>
        <p:spPr>
          <a:xfrm>
            <a:off x="9849254" y="1590538"/>
            <a:ext cx="2063300" cy="4293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62"/>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load the data</a:t>
            </a:r>
            <a:endParaRPr/>
          </a:p>
        </p:txBody>
      </p:sp>
      <p:pic>
        <p:nvPicPr>
          <p:cNvPr id="761" name="Google Shape;761;p62"/>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62" name="Google Shape;762;p62"/>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3" name="Google Shape;763;p62"/>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4" name="Google Shape;764;p62"/>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65" name="Google Shape;765;p62"/>
          <p:cNvSpPr txBox="1"/>
          <p:nvPr/>
        </p:nvSpPr>
        <p:spPr>
          <a:xfrm>
            <a:off x="627525" y="11026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 load the data and see what we have</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long_pulse = "long_pulse.txt"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 = np.loadtxt(long_pulse)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M1[:,1] -= M1[:,1][0]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inj1, inj1_start, inj1_end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(M1[:,0], M1[:,1], M1[:,2])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E_PAS1 = np.mean(M1[:,2][:200])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short_pulse = "short_pulse.txt"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M2 = np.loadtxt(short_pulse)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E_PAS2 = np.median(M2[:,2][:200])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inj2, inj2_start, inj2_end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(M2[:,0], M2[:,1], M2[:,2])</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66" name="Google Shape;766;p62"/>
          <p:cNvSpPr txBox="1"/>
          <p:nvPr/>
        </p:nvSpPr>
        <p:spPr>
          <a:xfrm>
            <a:off x="5959300" y="1102650"/>
            <a:ext cx="5398800" cy="4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#plotting</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fig, ax = plt.subplots(2,2)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plt.subplots_adjust(hspace = 0.5, wspace = 0.5)</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ax[0][0].set_title("voltage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ax[0][0].plot(M1[:,0], M1[:,2],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ax[1][0].set_title("injection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ax[1][0].plot(M1[:,0], M1[:,1],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ax[0][1].set_title("voltage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ax[0][1].plot(M2[:,0], M2[:,2],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ax[1][1].set_title("injection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ax[1][1].plot(M2[:,0], M2[:,1],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ax[0][0].set_ylabel("V (mV)")</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ax[1][0].set_ylabel("I (pA)")</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plt.show()</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67" name="Google Shape;767;p62"/>
          <p:cNvPicPr preferRelativeResize="0"/>
          <p:nvPr/>
        </p:nvPicPr>
        <p:blipFill>
          <a:blip r:embed="rId4">
            <a:alphaModFix/>
          </a:blip>
          <a:stretch>
            <a:fillRect/>
          </a:stretch>
        </p:blipFill>
        <p:spPr>
          <a:xfrm>
            <a:off x="8739400" y="4151325"/>
            <a:ext cx="3259850" cy="25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1"/>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6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63"/>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73" name="Google Shape;773;p63"/>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4" name="Google Shape;774;p63"/>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75" name="Google Shape;775;p63"/>
          <p:cNvSpPr txBox="1"/>
          <p:nvPr/>
        </p:nvSpPr>
        <p:spPr>
          <a:xfrm>
            <a:off x="627525" y="1255050"/>
            <a:ext cx="5166000" cy="17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find the data we need from the traces</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get_inj(T,I,V):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I_abs = np.abs(I)</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inj_start = np.where(I_abs &gt; I_abs.max() / 4.0)[0][0]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inj_end = np.where(I_abs &gt; I_abs.max() / 4.0)[0][-1]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 = np.median(I[inj_start:inj_end]) / 1000.0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return inj, T[inj_start], T[inj_end]</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#some constants</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chemeClr val="dk1"/>
                </a:solidFill>
                <a:latin typeface="Century Gothic"/>
                <a:ea typeface="Century Gothic"/>
                <a:cs typeface="Century Gothic"/>
                <a:sym typeface="Century Gothic"/>
              </a:rPr>
              <a:t>F_factor = 1.5</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SPINE_START = 60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76" name="Google Shape;776;p63"/>
          <p:cNvSpPr txBox="1"/>
          <p:nvPr/>
        </p:nvSpPr>
        <p:spPr>
          <a:xfrm>
            <a:off x="5681375" y="1255050"/>
            <a:ext cx="6320100" cy="49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set the model parameters in the fitting</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change_model_pas(CM=1, RA = 250, RM = 20000.0, E_PAS = -70):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h.distance(0, sec=cell.soma[0])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cell.all: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sec.Ra = 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sec.cm = 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sec.g_pas = 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sec.e_pas = E_PAS</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cell.basal: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cell.apic: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cell.soma[0].Ra=RA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cell.soma[0].cm=CM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cell.soma[0].g_pas=1.0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cell.soma[0].e_pas = E_PAS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0" name="Shape 780"/>
        <p:cNvGrpSpPr/>
        <p:nvPr/>
      </p:nvGrpSpPr>
      <p:grpSpPr>
        <a:xfrm>
          <a:off x="0" y="0"/>
          <a:ext cx="0" cy="0"/>
          <a:chOff x="0" y="0"/>
          <a:chExt cx="0" cy="0"/>
        </a:xfrm>
      </p:grpSpPr>
      <p:sp>
        <p:nvSpPr>
          <p:cNvPr id="781" name="Google Shape;781;p64"/>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82" name="Google Shape;782;p64"/>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83" name="Google Shape;783;p64"/>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84" name="Google Shape;784;p64"/>
          <p:cNvSpPr txBox="1"/>
          <p:nvPr/>
        </p:nvSpPr>
        <p:spPr>
          <a:xfrm>
            <a:off x="627525" y="1102650"/>
            <a:ext cx="5849400" cy="5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plot in the end</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plot_res(RM, RA, CM, save_name=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change_model_pas(CM=CM, RA=RA, RM=RM, E_PAS = 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clamp.amp = inj1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clamp.dur = inj1_end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clamp.delay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 = h.Vector()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Vvec1.record(soma(0.5)._ref_v)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h.tstop = M1[:,0][-1]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h.v_init=E_PAS1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h.run()</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npVec1 = np.array(Vvec1)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plt.plot(M1[:,0], M1[:,2], color = 'k')</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time = np.arange(0,len(npVec1) * h.dt,h.dt)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plt.plot(time, npVec1, color = 'r', linestyle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plt.title("long pulse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plt.savefig(save_name+"_long.png")</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plt.savefig(save_name+"_long.pdf")</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plt.close()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p:txBody>
      </p:sp>
      <p:sp>
        <p:nvSpPr>
          <p:cNvPr id="785" name="Google Shape;785;p64"/>
          <p:cNvSpPr txBox="1"/>
          <p:nvPr/>
        </p:nvSpPr>
        <p:spPr>
          <a:xfrm>
            <a:off x="6342225" y="1316150"/>
            <a:ext cx="5849400" cy="47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a:t>
            </a:r>
            <a:r>
              <a:rPr lang="en-US">
                <a:solidFill>
                  <a:schemeClr val="dk1"/>
                </a:solidFill>
                <a:latin typeface="Century Gothic"/>
                <a:ea typeface="Century Gothic"/>
                <a:cs typeface="Century Gothic"/>
                <a:sym typeface="Century Gothic"/>
              </a:rPr>
              <a:t> change_model_pas(CM=CM, RA=RA, RM=RM, E_PAS = 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clamp.amp = inj2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clamp.dur = inj2_end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clamp.delay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 = h.Vector()</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Vvec2.record(soma(0.5)._ref_v)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h.tstop = M2[:,0][-1]</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h.v_init=E_PAS2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h.run()</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npVec2 = np.array(Vvec2)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plt.plot(M2[:,0], M2[:,2], color = 'k')</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time = np.arange(0,len(npVec2) * h.dt,h.dt)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plt.plot(time, npVec2, color = 'r', linestyle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plt.xlabel("time (ms)")</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plt.ylabel("V (mv)")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plt.title("short pulse fit")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plt.savefig(save_name+"_short.png")</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plt.savefig(save_name+"_short.pdf")</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plt.close()</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65"/>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the objective function</a:t>
            </a:r>
            <a:endParaRPr/>
          </a:p>
        </p:txBody>
      </p:sp>
      <p:sp>
        <p:nvSpPr>
          <p:cNvPr id="791" name="Google Shape;791;p65"/>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92" name="Google Shape;792;p65"/>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93" name="Google Shape;793;p65"/>
          <p:cNvSpPr txBox="1"/>
          <p:nvPr/>
        </p:nvSpPr>
        <p:spPr>
          <a:xfrm>
            <a:off x="322725" y="1102650"/>
            <a:ext cx="4361400" cy="4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F9192"/>
                </a:solidFill>
                <a:latin typeface="Century Gothic"/>
                <a:ea typeface="Century Gothic"/>
                <a:cs typeface="Century Gothic"/>
                <a:sym typeface="Century Gothic"/>
              </a:rPr>
              <a:t># objective function</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sz="1200">
                <a:solidFill>
                  <a:srgbClr val="0000FF"/>
                </a:solidFill>
                <a:latin typeface="Century Gothic"/>
                <a:ea typeface="Century Gothic"/>
                <a:cs typeface="Century Gothic"/>
                <a:sym typeface="Century Gothic"/>
              </a:rPr>
              <a:t>def</a:t>
            </a:r>
            <a:r>
              <a:rPr lang="en-US" sz="1200">
                <a:latin typeface="Century Gothic"/>
                <a:ea typeface="Century Gothic"/>
                <a:cs typeface="Century Gothic"/>
                <a:sym typeface="Century Gothic"/>
              </a:rPr>
              <a:t> efun(vals):</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RM_IX != -1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vals.x[RM_IX] &gt; 100000: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 RM = 25000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vals.x[CM_IX] &gt; 2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vals.x[CM_IX]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else:CM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RA_IX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vals.x[RA_IX] &gt; 350: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else:RA = RA</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 &lt; 0.3 or RM &lt; 5000 or RA &lt; 100):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794" name="Google Shape;794;p65"/>
          <p:cNvSpPr txBox="1"/>
          <p:nvPr/>
        </p:nvSpPr>
        <p:spPr>
          <a:xfrm>
            <a:off x="4572000" y="975725"/>
            <a:ext cx="7149300" cy="52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a:t>
            </a:r>
            <a:r>
              <a:rPr lang="en-US" sz="1200">
                <a:solidFill>
                  <a:schemeClr val="dk1"/>
                </a:solidFill>
                <a:latin typeface="Century Gothic"/>
                <a:ea typeface="Century Gothic"/>
                <a:cs typeface="Century Gothic"/>
                <a:sym typeface="Century Gothic"/>
              </a:rPr>
              <a:t>change_model_pas(CM=CM, RA=RA, RM = RM, E_PAS = 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inj1_end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M1[:,0][-1]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npVec1 = np.array(Vvec1)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error_1 = abs(npVec1.max()- M1[:,2].max()) </a:t>
            </a:r>
            <a:r>
              <a:rPr lang="en-US" sz="1200">
                <a:solidFill>
                  <a:srgbClr val="4F9192"/>
                </a:solidFill>
                <a:latin typeface="Century Gothic"/>
                <a:ea typeface="Century Gothic"/>
                <a:cs typeface="Century Gothic"/>
                <a:sym typeface="Century Gothic"/>
              </a:rPr>
              <a:t># change to min if the injection is negative</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change_model_pas(CM=CM, RA=RA, RM = RM, E_PAS = 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inj2_end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 = M2[:,2]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M2[:,0][-1]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npVec2 = np.array(Vvec2)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fit_start_for_short_pulse = int((inj2_end+1)/h.dt)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exp_data_fit_part = exp_data[fit_start_for_short_pulse:fit_start_for_short_pulse+int(100/h.dt)]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sim_data_fit_part = npVec2[fit_start_for_short_pulse:fit_start_for_short_pulse+int(100/h.dt)]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rgbClr val="4F9192"/>
                </a:solidFill>
                <a:latin typeface="Century Gothic"/>
                <a:ea typeface="Century Gothic"/>
                <a:cs typeface="Century Gothic"/>
                <a:sym typeface="Century Gothic"/>
              </a:rPr>
              <a:t># mean square error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error_2 = np.sum(np.sqrt(np.power(exp_data_fit_part - sim_data_fit_part, 2))) </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print("cur error =", error_1 + error_2," RM=" , RM, " RA=", RA, " CM=" , CM)</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return error_1 + error_2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66"/>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running the fit</a:t>
            </a:r>
            <a:endParaRPr/>
          </a:p>
        </p:txBody>
      </p:sp>
      <p:sp>
        <p:nvSpPr>
          <p:cNvPr id="800" name="Google Shape;800;p66"/>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801" name="Google Shape;801;p66"/>
          <p:cNvSpPr txBox="1"/>
          <p:nvPr/>
        </p:nvSpPr>
        <p:spPr>
          <a:xfrm>
            <a:off x="322725" y="1102650"/>
            <a:ext cx="5448300" cy="49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CM_IX = 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RM_IX=1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RA_IX = 2</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RM_const = 20000.0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RA_const = 250.0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CM_const = 1.0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print("free params:")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h.attr_praxis(1e-9,1000,0)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 = h.Vector(3)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opt_vals.x[RM_IX] =22000.0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opt_vals.x[RA_IX] = 200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opt_vals.x[CM_IX] = 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for i in range(3):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RMSD = h.fit_praxis(efun,opt_vals)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opt_vals.x[RM_IX]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opt_vals.x[RA_IX]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opt_vals.x[CM_IX]</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print("RMSD", RMSD,", RM",  RM, ", RA",  RA, ", CM",  CM)</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plot_res(CM=CM, RM=RM, RA = RA, save_name="_fit_after_"+str(i+1))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import pickle</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pickle.dump({"RMSD":RMSD,"RM":RM, "RA":RA, "CM":CM}, open(""))</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802" name="Google Shape;802;p66"/>
          <p:cNvSpPr txBox="1"/>
          <p:nvPr/>
        </p:nvSpPr>
        <p:spPr>
          <a:xfrm>
            <a:off x="6275275" y="1195375"/>
            <a:ext cx="21291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the “real” values are:</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RM = 20000.0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RA = 250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CM = 1</a:t>
            </a:r>
            <a:endParaRPr b="1">
              <a:solidFill>
                <a:schemeClr val="accent4"/>
              </a:solidFill>
              <a:latin typeface="Century Gothic"/>
              <a:ea typeface="Century Gothic"/>
              <a:cs typeface="Century Gothic"/>
              <a:sym typeface="Century Gothic"/>
            </a:endParaRPr>
          </a:p>
        </p:txBody>
      </p:sp>
      <p:pic>
        <p:nvPicPr>
          <p:cNvPr id="803" name="Google Shape;803;p66"/>
          <p:cNvPicPr preferRelativeResize="0"/>
          <p:nvPr/>
        </p:nvPicPr>
        <p:blipFill>
          <a:blip r:embed="rId3">
            <a:alphaModFix/>
          </a:blip>
          <a:stretch>
            <a:fillRect/>
          </a:stretch>
        </p:blipFill>
        <p:spPr>
          <a:xfrm>
            <a:off x="6342525" y="2390750"/>
            <a:ext cx="4784925" cy="358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7" name="Shape 807"/>
        <p:cNvGrpSpPr/>
        <p:nvPr/>
      </p:nvGrpSpPr>
      <p:grpSpPr>
        <a:xfrm>
          <a:off x="0" y="0"/>
          <a:ext cx="0" cy="0"/>
          <a:chOff x="0" y="0"/>
          <a:chExt cx="0" cy="0"/>
        </a:xfrm>
      </p:grpSpPr>
      <p:sp>
        <p:nvSpPr>
          <p:cNvPr id="808" name="Google Shape;808;p67"/>
          <p:cNvSpPr txBox="1"/>
          <p:nvPr>
            <p:ph idx="1" type="body"/>
          </p:nvPr>
        </p:nvSpPr>
        <p:spPr>
          <a:xfrm>
            <a:off x="212900" y="1437475"/>
            <a:ext cx="11922900" cy="5459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sz="3200"/>
              <a:t>Basic use of NEURON</a:t>
            </a:r>
            <a:endParaRPr/>
          </a:p>
          <a:p>
            <a:pPr indent="-342900" lvl="0" marL="342900" rtl="0" algn="l">
              <a:spcBef>
                <a:spcPts val="1000"/>
              </a:spcBef>
              <a:spcAft>
                <a:spcPts val="0"/>
              </a:spcAft>
              <a:buSzPts val="3200"/>
              <a:buChar char="🠶"/>
            </a:pPr>
            <a:r>
              <a:rPr lang="en-US" sz="3200"/>
              <a:t>Single compartment model</a:t>
            </a:r>
            <a:endParaRPr sz="3200"/>
          </a:p>
          <a:p>
            <a:pPr indent="-342900" lvl="0" marL="342900" rtl="0" algn="l">
              <a:spcBef>
                <a:spcPts val="1000"/>
              </a:spcBef>
              <a:spcAft>
                <a:spcPts val="0"/>
              </a:spcAft>
              <a:buSzPts val="3200"/>
              <a:buChar char="🠶"/>
            </a:pPr>
            <a:r>
              <a:rPr lang="en-US" sz="3200"/>
              <a:t>Active conductances</a:t>
            </a:r>
            <a:endParaRPr sz="3200"/>
          </a:p>
          <a:p>
            <a:pPr indent="-342900" lvl="0" marL="342900" rtl="0" algn="l">
              <a:spcBef>
                <a:spcPts val="1000"/>
              </a:spcBef>
              <a:spcAft>
                <a:spcPts val="0"/>
              </a:spcAft>
              <a:buSzPts val="3200"/>
              <a:buChar char="🠶"/>
            </a:pPr>
            <a:r>
              <a:rPr lang="en-US" sz="3200"/>
              <a:t>cable model and attenuation.</a:t>
            </a:r>
            <a:endParaRPr sz="3200"/>
          </a:p>
          <a:p>
            <a:pPr indent="-342900" lvl="0" marL="342900" rtl="0" algn="l">
              <a:spcBef>
                <a:spcPts val="1000"/>
              </a:spcBef>
              <a:spcAft>
                <a:spcPts val="0"/>
              </a:spcAft>
              <a:buSzPts val="3200"/>
              <a:buChar char="🠶"/>
            </a:pPr>
            <a:r>
              <a:rPr lang="en-US" sz="3200"/>
              <a:t>Ball and stick model</a:t>
            </a:r>
            <a:endParaRPr/>
          </a:p>
          <a:p>
            <a:pPr indent="-342900" lvl="0" marL="342900" rtl="0" algn="l">
              <a:spcBef>
                <a:spcPts val="1000"/>
              </a:spcBef>
              <a:spcAft>
                <a:spcPts val="0"/>
              </a:spcAft>
              <a:buSzPts val="3200"/>
              <a:buChar char="🠶"/>
            </a:pPr>
            <a:r>
              <a:rPr lang="en-US" sz="3200"/>
              <a:t>Synaptic activation</a:t>
            </a:r>
            <a:endParaRPr/>
          </a:p>
          <a:p>
            <a:pPr indent="-342900" lvl="0" marL="342900" rtl="0" algn="l">
              <a:spcBef>
                <a:spcPts val="1000"/>
              </a:spcBef>
              <a:spcAft>
                <a:spcPts val="0"/>
              </a:spcAft>
              <a:buSzPts val="3200"/>
              <a:buChar char="🠶"/>
            </a:pPr>
            <a:r>
              <a:rPr lang="en-US" sz="3200"/>
              <a:t>Full complex multi-compartmental model</a:t>
            </a:r>
            <a:endParaRPr sz="3200"/>
          </a:p>
          <a:p>
            <a:pPr indent="-342900" lvl="0" marL="342900" rtl="0" algn="l">
              <a:spcBef>
                <a:spcPts val="1000"/>
              </a:spcBef>
              <a:spcAft>
                <a:spcPts val="0"/>
              </a:spcAft>
              <a:buSzPts val="3200"/>
              <a:buChar char="🠶"/>
            </a:pPr>
            <a:r>
              <a:rPr lang="en-US" sz="3200"/>
              <a:t>fitting for passive model parameter with gradient </a:t>
            </a:r>
            <a:r>
              <a:rPr lang="en-US" sz="3200"/>
              <a:t>descent</a:t>
            </a:r>
            <a:endParaRPr sz="3200"/>
          </a:p>
        </p:txBody>
      </p:sp>
      <p:sp>
        <p:nvSpPr>
          <p:cNvPr id="809" name="Google Shape;809;p67"/>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a:t>
            </a:r>
            <a:r>
              <a:rPr lang="en-US" sz="3200"/>
              <a:t>introduction </a:t>
            </a:r>
            <a:endParaRPr/>
          </a:p>
        </p:txBody>
      </p:sp>
      <p:sp>
        <p:nvSpPr>
          <p:cNvPr id="183" name="Google Shape;183;p23"/>
          <p:cNvSpPr txBox="1"/>
          <p:nvPr/>
        </p:nvSpPr>
        <p:spPr>
          <a:xfrm>
            <a:off x="2310650" y="2041700"/>
            <a:ext cx="7911300" cy="30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200">
                <a:latin typeface="Century Gothic"/>
                <a:ea typeface="Century Gothic"/>
                <a:cs typeface="Century Gothic"/>
                <a:sym typeface="Century Gothic"/>
              </a:rPr>
              <a:t>let's</a:t>
            </a:r>
            <a:r>
              <a:rPr lang="en-US" sz="7200">
                <a:latin typeface="Century Gothic"/>
                <a:ea typeface="Century Gothic"/>
                <a:cs typeface="Century Gothic"/>
                <a:sym typeface="Century Gothic"/>
              </a:rPr>
              <a:t> start to know the GUI</a:t>
            </a:r>
            <a:endParaRPr sz="72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4"/>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basic graphs</a:t>
            </a:r>
            <a:endParaRPr/>
          </a:p>
        </p:txBody>
      </p:sp>
      <p:pic>
        <p:nvPicPr>
          <p:cNvPr id="189" name="Google Shape;189;p24"/>
          <p:cNvPicPr preferRelativeResize="0"/>
          <p:nvPr/>
        </p:nvPicPr>
        <p:blipFill rotWithShape="1">
          <a:blip r:embed="rId3">
            <a:alphaModFix/>
          </a:blip>
          <a:srcRect b="53148" l="18277" r="61419" t="23538"/>
          <a:stretch/>
        </p:blipFill>
        <p:spPr>
          <a:xfrm>
            <a:off x="700150" y="1669625"/>
            <a:ext cx="3724574" cy="2405676"/>
          </a:xfrm>
          <a:prstGeom prst="rect">
            <a:avLst/>
          </a:prstGeom>
          <a:noFill/>
          <a:ln>
            <a:noFill/>
          </a:ln>
        </p:spPr>
      </p:pic>
      <p:cxnSp>
        <p:nvCxnSpPr>
          <p:cNvPr id="190" name="Google Shape;190;p24"/>
          <p:cNvCxnSpPr>
            <a:endCxn id="191" idx="1"/>
          </p:cNvCxnSpPr>
          <p:nvPr/>
        </p:nvCxnSpPr>
        <p:spPr>
          <a:xfrm flipH="1" rot="10800000">
            <a:off x="2935975" y="1906463"/>
            <a:ext cx="2179500" cy="715800"/>
          </a:xfrm>
          <a:prstGeom prst="straightConnector1">
            <a:avLst/>
          </a:prstGeom>
          <a:noFill/>
          <a:ln cap="flat" cmpd="sng" w="38100">
            <a:solidFill>
              <a:srgbClr val="4A86E8"/>
            </a:solidFill>
            <a:prstDash val="solid"/>
            <a:round/>
            <a:headEnd len="med" w="med" type="none"/>
            <a:tailEnd len="med" w="med" type="triangle"/>
          </a:ln>
        </p:spPr>
      </p:cxnSp>
      <p:cxnSp>
        <p:nvCxnSpPr>
          <p:cNvPr id="192" name="Google Shape;192;p24"/>
          <p:cNvCxnSpPr>
            <a:endCxn id="193" idx="1"/>
          </p:cNvCxnSpPr>
          <p:nvPr/>
        </p:nvCxnSpPr>
        <p:spPr>
          <a:xfrm>
            <a:off x="2872375" y="3208513"/>
            <a:ext cx="2243100" cy="1844700"/>
          </a:xfrm>
          <a:prstGeom prst="straightConnector1">
            <a:avLst/>
          </a:prstGeom>
          <a:noFill/>
          <a:ln cap="flat" cmpd="sng" w="38100">
            <a:solidFill>
              <a:srgbClr val="4A86E8"/>
            </a:solidFill>
            <a:prstDash val="solid"/>
            <a:round/>
            <a:headEnd len="med" w="med" type="none"/>
            <a:tailEnd len="med" w="med" type="triangle"/>
          </a:ln>
        </p:spPr>
      </p:cxnSp>
      <p:pic>
        <p:nvPicPr>
          <p:cNvPr id="191" name="Google Shape;191;p24"/>
          <p:cNvPicPr preferRelativeResize="0"/>
          <p:nvPr/>
        </p:nvPicPr>
        <p:blipFill>
          <a:blip r:embed="rId4">
            <a:alphaModFix/>
          </a:blip>
          <a:stretch>
            <a:fillRect/>
          </a:stretch>
        </p:blipFill>
        <p:spPr>
          <a:xfrm>
            <a:off x="5115475" y="644400"/>
            <a:ext cx="2990850" cy="2524125"/>
          </a:xfrm>
          <a:prstGeom prst="rect">
            <a:avLst/>
          </a:prstGeom>
          <a:noFill/>
          <a:ln>
            <a:noFill/>
          </a:ln>
        </p:spPr>
      </p:pic>
      <p:pic>
        <p:nvPicPr>
          <p:cNvPr id="193" name="Google Shape;193;p24"/>
          <p:cNvPicPr preferRelativeResize="0"/>
          <p:nvPr/>
        </p:nvPicPr>
        <p:blipFill rotWithShape="1">
          <a:blip r:embed="rId5">
            <a:alphaModFix/>
          </a:blip>
          <a:srcRect b="15519" l="29159" r="30424" t="17729"/>
          <a:stretch/>
        </p:blipFill>
        <p:spPr>
          <a:xfrm>
            <a:off x="5115475" y="3168525"/>
            <a:ext cx="4057349" cy="3769376"/>
          </a:xfrm>
          <a:prstGeom prst="rect">
            <a:avLst/>
          </a:prstGeom>
          <a:noFill/>
          <a:ln>
            <a:noFill/>
          </a:ln>
        </p:spPr>
      </p:pic>
      <p:sp>
        <p:nvSpPr>
          <p:cNvPr id="194" name="Google Shape;194;p24"/>
          <p:cNvSpPr txBox="1"/>
          <p:nvPr/>
        </p:nvSpPr>
        <p:spPr>
          <a:xfrm>
            <a:off x="8886575" y="762000"/>
            <a:ext cx="31371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after loading/ creating a model in neuron we can get basic graphs on the morphology we have and the voltage in the simulation.</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right mouse click on the graph will open a menu that will allow as to change some of the graph </a:t>
            </a:r>
            <a:r>
              <a:rPr lang="en-US" sz="1800">
                <a:latin typeface="Century Gothic"/>
                <a:ea typeface="Century Gothic"/>
                <a:cs typeface="Century Gothic"/>
                <a:sym typeface="Century Gothic"/>
              </a:rPr>
              <a:t>properties</a:t>
            </a:r>
            <a:r>
              <a:rPr lang="en-US" sz="1800">
                <a:latin typeface="Century Gothic"/>
                <a:ea typeface="Century Gothic"/>
                <a:cs typeface="Century Gothic"/>
                <a:sym typeface="Century Gothic"/>
              </a:rPr>
              <a:t>.</a:t>
            </a:r>
            <a:endParaRPr sz="1800">
              <a:latin typeface="Century Gothic"/>
              <a:ea typeface="Century Gothic"/>
              <a:cs typeface="Century Gothic"/>
              <a:sym typeface="Century Gothic"/>
            </a:endParaRPr>
          </a:p>
        </p:txBody>
      </p:sp>
      <p:sp>
        <p:nvSpPr>
          <p:cNvPr id="195" name="Google Shape;195;p24"/>
          <p:cNvSpPr txBox="1"/>
          <p:nvPr/>
        </p:nvSpPr>
        <p:spPr>
          <a:xfrm>
            <a:off x="9328300" y="6436250"/>
            <a:ext cx="2608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get_to_know_the_gui</a:t>
            </a:r>
            <a:endParaRPr b="1">
              <a:solidFill>
                <a:srgbClr val="FF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188975" y="0"/>
            <a:ext cx="93978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data on sections</a:t>
            </a:r>
            <a:endParaRPr/>
          </a:p>
        </p:txBody>
      </p:sp>
      <p:pic>
        <p:nvPicPr>
          <p:cNvPr id="201" name="Google Shape;201;p25"/>
          <p:cNvPicPr preferRelativeResize="0"/>
          <p:nvPr/>
        </p:nvPicPr>
        <p:blipFill rotWithShape="1">
          <a:blip r:embed="rId3">
            <a:alphaModFix/>
          </a:blip>
          <a:srcRect b="43827" l="17953" r="57534" t="23599"/>
          <a:stretch/>
        </p:blipFill>
        <p:spPr>
          <a:xfrm>
            <a:off x="692175" y="1149774"/>
            <a:ext cx="4395302" cy="3285376"/>
          </a:xfrm>
          <a:prstGeom prst="rect">
            <a:avLst/>
          </a:prstGeom>
          <a:noFill/>
          <a:ln>
            <a:noFill/>
          </a:ln>
        </p:spPr>
      </p:pic>
      <p:cxnSp>
        <p:nvCxnSpPr>
          <p:cNvPr id="202" name="Google Shape;202;p25"/>
          <p:cNvCxnSpPr>
            <a:endCxn id="203" idx="1"/>
          </p:cNvCxnSpPr>
          <p:nvPr/>
        </p:nvCxnSpPr>
        <p:spPr>
          <a:xfrm flipH="1" rot="10800000">
            <a:off x="4667703" y="2768375"/>
            <a:ext cx="1347000" cy="714900"/>
          </a:xfrm>
          <a:prstGeom prst="straightConnector1">
            <a:avLst/>
          </a:prstGeom>
          <a:noFill/>
          <a:ln cap="flat" cmpd="sng" w="38100">
            <a:solidFill>
              <a:srgbClr val="4A86E8"/>
            </a:solidFill>
            <a:prstDash val="solid"/>
            <a:round/>
            <a:headEnd len="med" w="med" type="none"/>
            <a:tailEnd len="med" w="med" type="triangle"/>
          </a:ln>
        </p:spPr>
      </p:cxnSp>
      <p:pic>
        <p:nvPicPr>
          <p:cNvPr id="203" name="Google Shape;203;p25"/>
          <p:cNvPicPr preferRelativeResize="0"/>
          <p:nvPr/>
        </p:nvPicPr>
        <p:blipFill>
          <a:blip r:embed="rId4">
            <a:alphaModFix/>
          </a:blip>
          <a:stretch>
            <a:fillRect/>
          </a:stretch>
        </p:blipFill>
        <p:spPr>
          <a:xfrm>
            <a:off x="6014703" y="796800"/>
            <a:ext cx="6024896" cy="3943150"/>
          </a:xfrm>
          <a:prstGeom prst="rect">
            <a:avLst/>
          </a:prstGeom>
          <a:noFill/>
          <a:ln>
            <a:noFill/>
          </a:ln>
        </p:spPr>
      </p:pic>
      <p:sp>
        <p:nvSpPr>
          <p:cNvPr id="204" name="Google Shape;204;p25"/>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better understand the morphology and its naming in Neuron, we can open a viewer of all model sections.</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clicking on a section from the list will color the ection in red, and clicking on section will target the </a:t>
            </a:r>
            <a:r>
              <a:rPr lang="en-US">
                <a:latin typeface="Century Gothic"/>
                <a:ea typeface="Century Gothic"/>
                <a:cs typeface="Century Gothic"/>
                <a:sym typeface="Century Gothic"/>
              </a:rPr>
              <a:t>corresponding</a:t>
            </a:r>
            <a:r>
              <a:rPr lang="en-US">
                <a:latin typeface="Century Gothic"/>
                <a:ea typeface="Century Gothic"/>
                <a:cs typeface="Century Gothic"/>
                <a:sym typeface="Century Gothic"/>
              </a:rPr>
              <a:t> section in the list.</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double click on a section, from the list, will open the section parameters.</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Google Shape;209;p26"/>
          <p:cNvSpPr txBox="1"/>
          <p:nvPr>
            <p:ph type="title"/>
          </p:nvPr>
        </p:nvSpPr>
        <p:spPr>
          <a:xfrm>
            <a:off x="188982" y="0"/>
            <a:ext cx="119112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a:t>
            </a:r>
            <a:r>
              <a:rPr lang="en-US" sz="3200"/>
              <a:t>general</a:t>
            </a:r>
            <a:r>
              <a:rPr lang="en-US" sz="3200"/>
              <a:t> model view</a:t>
            </a:r>
            <a:endParaRPr/>
          </a:p>
        </p:txBody>
      </p:sp>
      <p:pic>
        <p:nvPicPr>
          <p:cNvPr id="210" name="Google Shape;210;p26"/>
          <p:cNvPicPr preferRelativeResize="0"/>
          <p:nvPr/>
        </p:nvPicPr>
        <p:blipFill rotWithShape="1">
          <a:blip r:embed="rId3">
            <a:alphaModFix/>
          </a:blip>
          <a:srcRect b="43827" l="17953" r="57534" t="23599"/>
          <a:stretch/>
        </p:blipFill>
        <p:spPr>
          <a:xfrm>
            <a:off x="692175" y="1454574"/>
            <a:ext cx="4395302" cy="3285376"/>
          </a:xfrm>
          <a:prstGeom prst="rect">
            <a:avLst/>
          </a:prstGeom>
          <a:noFill/>
          <a:ln>
            <a:noFill/>
          </a:ln>
        </p:spPr>
      </p:pic>
      <p:cxnSp>
        <p:nvCxnSpPr>
          <p:cNvPr id="211" name="Google Shape;211;p26"/>
          <p:cNvCxnSpPr>
            <a:endCxn id="212" idx="1"/>
          </p:cNvCxnSpPr>
          <p:nvPr/>
        </p:nvCxnSpPr>
        <p:spPr>
          <a:xfrm flipH="1" rot="10800000">
            <a:off x="2415181" y="3197088"/>
            <a:ext cx="3162000" cy="925800"/>
          </a:xfrm>
          <a:prstGeom prst="straightConnector1">
            <a:avLst/>
          </a:prstGeom>
          <a:noFill/>
          <a:ln cap="flat" cmpd="sng" w="38100">
            <a:solidFill>
              <a:srgbClr val="4A86E8"/>
            </a:solidFill>
            <a:prstDash val="solid"/>
            <a:round/>
            <a:headEnd len="med" w="med" type="none"/>
            <a:tailEnd len="med" w="med" type="triangle"/>
          </a:ln>
        </p:spPr>
      </p:cxnSp>
      <p:pic>
        <p:nvPicPr>
          <p:cNvPr id="212" name="Google Shape;212;p26"/>
          <p:cNvPicPr preferRelativeResize="0"/>
          <p:nvPr/>
        </p:nvPicPr>
        <p:blipFill>
          <a:blip r:embed="rId4">
            <a:alphaModFix/>
          </a:blip>
          <a:stretch>
            <a:fillRect/>
          </a:stretch>
        </p:blipFill>
        <p:spPr>
          <a:xfrm>
            <a:off x="5577181" y="1302176"/>
            <a:ext cx="6614818" cy="3789826"/>
          </a:xfrm>
          <a:prstGeom prst="rect">
            <a:avLst/>
          </a:prstGeom>
          <a:noFill/>
          <a:ln>
            <a:noFill/>
          </a:ln>
        </p:spPr>
      </p:pic>
      <p:sp>
        <p:nvSpPr>
          <p:cNvPr id="213" name="Google Shape;213;p26"/>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get a full view on the model we can go to model view.</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00" scaled="0"/>
        </a:gradFill>
      </p:bgPr>
    </p:bg>
    <p:spTree>
      <p:nvGrpSpPr>
        <p:cNvPr id="218" name="Shape 218"/>
        <p:cNvGrpSpPr/>
        <p:nvPr/>
      </p:nvGrpSpPr>
      <p:grpSpPr>
        <a:xfrm>
          <a:off x="0" y="0"/>
          <a:ext cx="0" cy="0"/>
          <a:chOff x="0" y="0"/>
          <a:chExt cx="0" cy="0"/>
        </a:xfrm>
      </p:grpSpPr>
      <p:sp>
        <p:nvSpPr>
          <p:cNvPr id="219" name="Google Shape;219;p27"/>
          <p:cNvSpPr txBox="1"/>
          <p:nvPr>
            <p:ph type="title"/>
          </p:nvPr>
        </p:nvSpPr>
        <p:spPr>
          <a:xfrm>
            <a:off x="1474225" y="2658475"/>
            <a:ext cx="9361200" cy="14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9600"/>
              <a:t>let's</a:t>
            </a:r>
            <a:r>
              <a:rPr lang="en-US" sz="9600"/>
              <a:t> get started</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